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15"/>
  </p:notesMasterIdLst>
  <p:sldIdLst>
    <p:sldId id="256" r:id="rId5"/>
    <p:sldId id="257" r:id="rId6"/>
    <p:sldId id="258" r:id="rId7"/>
    <p:sldId id="259" r:id="rId8"/>
    <p:sldId id="267" r:id="rId9"/>
    <p:sldId id="268" r:id="rId10"/>
    <p:sldId id="269" r:id="rId11"/>
    <p:sldId id="270" r:id="rId12"/>
    <p:sldId id="271" r:id="rId13"/>
    <p:sldId id="272"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D1D"/>
    <a:srgbClr val="826A4F"/>
    <a:srgbClr val="8FD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54555-BEB4-86E2-8E27-372595871D56}" v="34" dt="2026-02-09T00:18:12.72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94719"/>
  </p:normalViewPr>
  <p:slideViewPr>
    <p:cSldViewPr snapToGrid="0">
      <p:cViewPr varScale="1">
        <p:scale>
          <a:sx n="73" d="100"/>
          <a:sy n="73" d="100"/>
        </p:scale>
        <p:origin x="3150"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68704-1F55-7B40-957E-525B6D4D2B79}" type="datetimeFigureOut">
              <a:rPr kumimoji="1" lang="ja-JP" altLang="en-US" smtClean="0"/>
              <a:t>2026/2/8</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97B00-CCFB-7C49-9551-C24DADDEB049}" type="slidenum">
              <a:rPr kumimoji="1" lang="ja-JP" altLang="en-US" smtClean="0"/>
              <a:t>‹#›</a:t>
            </a:fld>
            <a:endParaRPr kumimoji="1" lang="ja-JP" altLang="en-US"/>
          </a:p>
        </p:txBody>
      </p:sp>
    </p:spTree>
    <p:extLst>
      <p:ext uri="{BB962C8B-B14F-4D97-AF65-F5344CB8AC3E}">
        <p14:creationId xmlns:p14="http://schemas.microsoft.com/office/powerpoint/2010/main" val="37379391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697B00-CCFB-7C49-9551-C24DADDEB049}" type="slidenum">
              <a:rPr kumimoji="1" lang="ja-JP" altLang="en-US" smtClean="0"/>
              <a:t>2</a:t>
            </a:fld>
            <a:endParaRPr kumimoji="1" lang="ja-JP" altLang="en-US"/>
          </a:p>
        </p:txBody>
      </p:sp>
    </p:spTree>
    <p:extLst>
      <p:ext uri="{BB962C8B-B14F-4D97-AF65-F5344CB8AC3E}">
        <p14:creationId xmlns:p14="http://schemas.microsoft.com/office/powerpoint/2010/main" val="38896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3FA94-5A36-23ED-898A-B01B4EF7C6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EAB344-9A34-4F3D-2236-69F860C3F5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562E4F-E9B7-ADBE-EE4F-BD79E77CF64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125C2C2-03A1-0C17-E9B7-DA3F1A70EA6A}"/>
              </a:ext>
            </a:extLst>
          </p:cNvPr>
          <p:cNvSpPr>
            <a:spLocks noGrp="1"/>
          </p:cNvSpPr>
          <p:nvPr>
            <p:ph type="sldNum" sz="quarter" idx="5"/>
          </p:nvPr>
        </p:nvSpPr>
        <p:spPr/>
        <p:txBody>
          <a:bodyPr/>
          <a:lstStyle/>
          <a:p>
            <a:fld id="{19697B00-CCFB-7C49-9551-C24DADDEB049}" type="slidenum">
              <a:rPr kumimoji="1" lang="ja-JP" altLang="en-US" smtClean="0"/>
              <a:t>3</a:t>
            </a:fld>
            <a:endParaRPr kumimoji="1" lang="ja-JP" altLang="en-US"/>
          </a:p>
        </p:txBody>
      </p:sp>
    </p:spTree>
    <p:extLst>
      <p:ext uri="{BB962C8B-B14F-4D97-AF65-F5344CB8AC3E}">
        <p14:creationId xmlns:p14="http://schemas.microsoft.com/office/powerpoint/2010/main" val="294793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4</a:t>
            </a:fld>
            <a:endParaRPr kumimoji="1" lang="ja-JP" altLang="en-US"/>
          </a:p>
        </p:txBody>
      </p:sp>
    </p:spTree>
    <p:extLst>
      <p:ext uri="{BB962C8B-B14F-4D97-AF65-F5344CB8AC3E}">
        <p14:creationId xmlns:p14="http://schemas.microsoft.com/office/powerpoint/2010/main" val="238236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5</a:t>
            </a:fld>
            <a:endParaRPr kumimoji="1" lang="ja-JP" altLang="en-US"/>
          </a:p>
        </p:txBody>
      </p:sp>
    </p:spTree>
    <p:extLst>
      <p:ext uri="{BB962C8B-B14F-4D97-AF65-F5344CB8AC3E}">
        <p14:creationId xmlns:p14="http://schemas.microsoft.com/office/powerpoint/2010/main" val="361886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6</a:t>
            </a:fld>
            <a:endParaRPr kumimoji="1" lang="ja-JP" altLang="en-US"/>
          </a:p>
        </p:txBody>
      </p:sp>
    </p:spTree>
    <p:extLst>
      <p:ext uri="{BB962C8B-B14F-4D97-AF65-F5344CB8AC3E}">
        <p14:creationId xmlns:p14="http://schemas.microsoft.com/office/powerpoint/2010/main" val="252751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7</a:t>
            </a:fld>
            <a:endParaRPr kumimoji="1" lang="ja-JP" altLang="en-US"/>
          </a:p>
        </p:txBody>
      </p:sp>
    </p:spTree>
    <p:extLst>
      <p:ext uri="{BB962C8B-B14F-4D97-AF65-F5344CB8AC3E}">
        <p14:creationId xmlns:p14="http://schemas.microsoft.com/office/powerpoint/2010/main" val="284507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8</a:t>
            </a:fld>
            <a:endParaRPr kumimoji="1" lang="ja-JP" altLang="en-US"/>
          </a:p>
        </p:txBody>
      </p:sp>
    </p:spTree>
    <p:extLst>
      <p:ext uri="{BB962C8B-B14F-4D97-AF65-F5344CB8AC3E}">
        <p14:creationId xmlns:p14="http://schemas.microsoft.com/office/powerpoint/2010/main" val="390606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9</a:t>
            </a:fld>
            <a:endParaRPr kumimoji="1" lang="ja-JP" altLang="en-US"/>
          </a:p>
        </p:txBody>
      </p:sp>
    </p:spTree>
    <p:extLst>
      <p:ext uri="{BB962C8B-B14F-4D97-AF65-F5344CB8AC3E}">
        <p14:creationId xmlns:p14="http://schemas.microsoft.com/office/powerpoint/2010/main" val="19564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1253-56AC-F113-D4F9-3E9619C9BF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5E2E9A-9E94-F7E5-1BD4-13C5B01EF8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D236592-0E33-9774-0D75-2C70F841A1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51E6A8-E792-137F-731F-0513D429942D}"/>
              </a:ext>
            </a:extLst>
          </p:cNvPr>
          <p:cNvSpPr>
            <a:spLocks noGrp="1"/>
          </p:cNvSpPr>
          <p:nvPr>
            <p:ph type="sldNum" sz="quarter" idx="5"/>
          </p:nvPr>
        </p:nvSpPr>
        <p:spPr/>
        <p:txBody>
          <a:bodyPr/>
          <a:lstStyle/>
          <a:p>
            <a:fld id="{19697B00-CCFB-7C49-9551-C24DADDEB049}" type="slidenum">
              <a:rPr kumimoji="1" lang="ja-JP" altLang="en-US" smtClean="0"/>
              <a:t>10</a:t>
            </a:fld>
            <a:endParaRPr kumimoji="1" lang="ja-JP" altLang="en-US"/>
          </a:p>
        </p:txBody>
      </p:sp>
    </p:spTree>
    <p:extLst>
      <p:ext uri="{BB962C8B-B14F-4D97-AF65-F5344CB8AC3E}">
        <p14:creationId xmlns:p14="http://schemas.microsoft.com/office/powerpoint/2010/main" val="3460471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ECFC28-FD46-4DC8-8868-64CAE789C1A6}" type="datetime1">
              <a:rPr kumimoji="1" lang="ja-JP" altLang="en-US" smtClean="0"/>
              <a:t>2026/2/8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46861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FD76C6F-9830-48F7-8468-F2AE2213B4B1}" type="datetime1">
              <a:rPr kumimoji="1" lang="ja-JP" altLang="en-US" smtClean="0"/>
              <a:t>2026/2/8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155682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208020-3ED7-4590-B777-2D0A14DF49B2}" type="datetime1">
              <a:rPr kumimoji="1" lang="ja-JP" altLang="en-US" smtClean="0"/>
              <a:t>2026/2/8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131476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D757B8-CDBF-458D-AF6C-379DBFF4A389}" type="datetime1">
              <a:rPr kumimoji="1" lang="ja-JP" altLang="en-US" smtClean="0"/>
              <a:t>2026/2/8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150405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2E85DA-2EB1-4CCA-B2B7-F5895DD918AB}" type="datetime1">
              <a:rPr kumimoji="1" lang="ja-JP" altLang="en-US" smtClean="0"/>
              <a:t>2026/2/8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255172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9108554-EF1C-43CE-A817-CD9D5CC20C11}" type="datetime1">
              <a:rPr kumimoji="1" lang="ja-JP" altLang="en-US" smtClean="0"/>
              <a:t>2026/2/8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187840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93E50E1-C01A-45CE-87D2-611BB2E8CABC}" type="datetime1">
              <a:rPr kumimoji="1" lang="ja-JP" altLang="en-US" smtClean="0"/>
              <a:t>2026/2/8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266783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F830F4-E358-4D12-A8E5-4E8C0A038C98}" type="datetime1">
              <a:rPr kumimoji="1" lang="ja-JP" altLang="en-US" smtClean="0"/>
              <a:t>2026/2/8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12927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B0FCD-6E8F-48AF-A245-90831523D906}" type="datetime1">
              <a:rPr kumimoji="1" lang="ja-JP" altLang="en-US" smtClean="0"/>
              <a:t>2026/2/8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31368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AE9FA3-2B15-4B99-AA74-2CA42F996A96}" type="datetime1">
              <a:rPr kumimoji="1" lang="ja-JP" altLang="en-US" smtClean="0"/>
              <a:t>2026/2/8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81317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18D9CB-0281-48EB-B1AC-9DD71B84BCBB}" type="datetime1">
              <a:rPr kumimoji="1" lang="ja-JP" altLang="en-US" smtClean="0"/>
              <a:t>2026/2/8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27108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619248B6-45D6-4333-BC37-3AD694FC01E2}" type="datetime1">
              <a:rPr kumimoji="1" lang="ja-JP" altLang="en-US" smtClean="0"/>
              <a:t>2026/2/8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3CB36FA5-3DD4-CB4D-AABD-29F81B3BB203}" type="slidenum">
              <a:rPr kumimoji="1" lang="ja-JP" altLang="en-US" smtClean="0"/>
              <a:t>‹#›</a:t>
            </a:fld>
            <a:endParaRPr kumimoji="1" lang="ja-JP" altLang="en-US"/>
          </a:p>
        </p:txBody>
      </p:sp>
    </p:spTree>
    <p:extLst>
      <p:ext uri="{BB962C8B-B14F-4D97-AF65-F5344CB8AC3E}">
        <p14:creationId xmlns:p14="http://schemas.microsoft.com/office/powerpoint/2010/main" val="2618401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mailto:info@machinaka.agency" TargetMode="External"/><Relationship Id="rId4" Type="http://schemas.openxmlformats.org/officeDocument/2006/relationships/hyperlink" Target="mailto:nigiwai@city.maebashi.gunma.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nigiwai@city.maebashi.gunma.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5">
            <a:extLst>
              <a:ext uri="{FF2B5EF4-FFF2-40B4-BE49-F238E27FC236}">
                <a16:creationId xmlns:a16="http://schemas.microsoft.com/office/drawing/2014/main" id="{17E884C5-4072-9FDB-D2EE-0FACBB0926D4}"/>
              </a:ext>
            </a:extLst>
          </p:cNvPr>
          <p:cNvSpPr/>
          <p:nvPr/>
        </p:nvSpPr>
        <p:spPr>
          <a:xfrm>
            <a:off x="0" y="0"/>
            <a:ext cx="6858000" cy="2811153"/>
          </a:xfrm>
          <a:custGeom>
            <a:avLst/>
            <a:gdLst>
              <a:gd name="connsiteX0" fmla="*/ 0 w 6858000"/>
              <a:gd name="connsiteY0" fmla="*/ 0 h 2811153"/>
              <a:gd name="connsiteX1" fmla="*/ 6858000 w 6858000"/>
              <a:gd name="connsiteY1" fmla="*/ 0 h 2811153"/>
              <a:gd name="connsiteX2" fmla="*/ 6858000 w 6858000"/>
              <a:gd name="connsiteY2" fmla="*/ 1318932 h 2811153"/>
              <a:gd name="connsiteX3" fmla="*/ 6858000 w 6858000"/>
              <a:gd name="connsiteY3" fmla="*/ 2205318 h 2811153"/>
              <a:gd name="connsiteX4" fmla="*/ 6858000 w 6858000"/>
              <a:gd name="connsiteY4" fmla="*/ 2715186 h 2811153"/>
              <a:gd name="connsiteX5" fmla="*/ 3429000 w 6858000"/>
              <a:gd name="connsiteY5" fmla="*/ 2715186 h 2811153"/>
              <a:gd name="connsiteX6" fmla="*/ 0 w 6858000"/>
              <a:gd name="connsiteY6" fmla="*/ 2715186 h 2811153"/>
              <a:gd name="connsiteX7" fmla="*/ 0 w 6858000"/>
              <a:gd name="connsiteY7" fmla="*/ 2205318 h 2811153"/>
              <a:gd name="connsiteX8" fmla="*/ 0 w 6858000"/>
              <a:gd name="connsiteY8" fmla="*/ 1318932 h 281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2811153">
                <a:moveTo>
                  <a:pt x="0" y="0"/>
                </a:moveTo>
                <a:lnTo>
                  <a:pt x="6858000" y="0"/>
                </a:lnTo>
                <a:lnTo>
                  <a:pt x="6858000" y="1318932"/>
                </a:lnTo>
                <a:lnTo>
                  <a:pt x="6858000" y="2205318"/>
                </a:lnTo>
                <a:lnTo>
                  <a:pt x="6858000" y="2715186"/>
                </a:lnTo>
                <a:cubicBezTo>
                  <a:pt x="5715000" y="3047627"/>
                  <a:pt x="4572000" y="2382744"/>
                  <a:pt x="3429000" y="2715186"/>
                </a:cubicBezTo>
                <a:cubicBezTo>
                  <a:pt x="2286000" y="3047627"/>
                  <a:pt x="1143000" y="2382744"/>
                  <a:pt x="0" y="2715186"/>
                </a:cubicBezTo>
                <a:lnTo>
                  <a:pt x="0" y="2205318"/>
                </a:lnTo>
                <a:lnTo>
                  <a:pt x="0" y="1318932"/>
                </a:lnTo>
                <a:close/>
              </a:path>
            </a:pathLst>
          </a:cu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正方形/長方形 7">
            <a:extLst>
              <a:ext uri="{FF2B5EF4-FFF2-40B4-BE49-F238E27FC236}">
                <a16:creationId xmlns:a16="http://schemas.microsoft.com/office/drawing/2014/main" id="{E0F48742-A550-AFB3-26A5-53A20B5F7CE4}"/>
              </a:ext>
            </a:extLst>
          </p:cNvPr>
          <p:cNvSpPr/>
          <p:nvPr/>
        </p:nvSpPr>
        <p:spPr>
          <a:xfrm>
            <a:off x="-2" y="8658225"/>
            <a:ext cx="6858000" cy="1247775"/>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2A4A02D-8444-E581-C256-570F0E69E85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5613" y="1405576"/>
            <a:ext cx="4846772" cy="3206609"/>
          </a:xfrm>
          <a:prstGeom prst="rect">
            <a:avLst/>
          </a:prstGeom>
          <a:effectLst>
            <a:outerShdw blurRad="50800" dist="38100" dir="5400000" algn="t" rotWithShape="0">
              <a:prstClr val="black">
                <a:alpha val="40000"/>
              </a:prstClr>
            </a:outerShdw>
          </a:effectLst>
        </p:spPr>
      </p:pic>
      <p:sp>
        <p:nvSpPr>
          <p:cNvPr id="10" name="テキスト ボックス 9">
            <a:extLst>
              <a:ext uri="{FF2B5EF4-FFF2-40B4-BE49-F238E27FC236}">
                <a16:creationId xmlns:a16="http://schemas.microsoft.com/office/drawing/2014/main" id="{7E5141BB-9C5F-E5DE-66B8-2C689CAC4DE9}"/>
              </a:ext>
            </a:extLst>
          </p:cNvPr>
          <p:cNvSpPr txBox="1"/>
          <p:nvPr/>
        </p:nvSpPr>
        <p:spPr>
          <a:xfrm>
            <a:off x="912924" y="5388521"/>
            <a:ext cx="5032147" cy="1508105"/>
          </a:xfrm>
          <a:prstGeom prst="rect">
            <a:avLst/>
          </a:prstGeom>
          <a:noFill/>
        </p:spPr>
        <p:txBody>
          <a:bodyPr wrap="none" rtlCol="0">
            <a:spAutoFit/>
          </a:bodyPr>
          <a:lstStyle/>
          <a:p>
            <a:pPr algn="ctr">
              <a:lnSpc>
                <a:spcPct val="150000"/>
              </a:lnSpc>
            </a:pPr>
            <a:r>
              <a:rPr kumimoji="1" lang="ja-JP" altLang="en-US" dirty="0">
                <a:latin typeface="+mn-ea"/>
              </a:rPr>
              <a:t>前橋市中心市街地地域おこし協力隊</a:t>
            </a:r>
            <a:endParaRPr kumimoji="1" lang="en-US" altLang="ja-JP" dirty="0">
              <a:latin typeface="+mn-ea"/>
            </a:endParaRPr>
          </a:p>
          <a:p>
            <a:pPr algn="ctr">
              <a:lnSpc>
                <a:spcPct val="150000"/>
              </a:lnSpc>
            </a:pPr>
            <a:r>
              <a:rPr kumimoji="1" lang="ja-JP" altLang="en-US" dirty="0">
                <a:latin typeface="+mn-ea"/>
              </a:rPr>
              <a:t>前橋市中心市街地地域おこし協力隊インターン</a:t>
            </a:r>
            <a:endParaRPr kumimoji="1" lang="en-US" altLang="ja-JP" dirty="0">
              <a:latin typeface="+mn-ea"/>
            </a:endParaRPr>
          </a:p>
          <a:p>
            <a:pPr algn="ctr">
              <a:lnSpc>
                <a:spcPct val="150000"/>
              </a:lnSpc>
            </a:pPr>
            <a:r>
              <a:rPr kumimoji="1" lang="ja-JP" altLang="en-US" sz="2800" b="1" dirty="0">
                <a:latin typeface="+mn-ea"/>
              </a:rPr>
              <a:t>募　集　要　項</a:t>
            </a:r>
            <a:endParaRPr kumimoji="1" lang="ja-JP" altLang="en-US" sz="1600" b="1" dirty="0">
              <a:latin typeface="+mn-ea"/>
            </a:endParaRPr>
          </a:p>
        </p:txBody>
      </p:sp>
      <p:pic>
        <p:nvPicPr>
          <p:cNvPr id="12" name="図 11" descr="挿絵 が含まれている画像&#10;&#10;AI 生成コンテンツは誤りを含む可能性があります。">
            <a:extLst>
              <a:ext uri="{FF2B5EF4-FFF2-40B4-BE49-F238E27FC236}">
                <a16:creationId xmlns:a16="http://schemas.microsoft.com/office/drawing/2014/main" id="{789D97A6-2317-58BA-2515-FFE9875346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71786" y="9145365"/>
            <a:ext cx="1114427" cy="285525"/>
          </a:xfrm>
          <a:prstGeom prst="rect">
            <a:avLst/>
          </a:prstGeom>
        </p:spPr>
      </p:pic>
      <p:pic>
        <p:nvPicPr>
          <p:cNvPr id="7" name="Picture 3" descr="maebashi_machinami"/>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 y="8146520"/>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4729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80848" y="6546294"/>
            <a:ext cx="6296299" cy="2031325"/>
          </a:xfrm>
          <a:prstGeom prst="rect">
            <a:avLst/>
          </a:prstGeom>
        </p:spPr>
        <p:txBody>
          <a:bodyPr wrap="square">
            <a:spAutoFit/>
          </a:bodyPr>
          <a:lstStyle/>
          <a:p>
            <a:r>
              <a:rPr lang="ja-JP" altLang="en-US" sz="1050" dirty="0">
                <a:latin typeface="+mn-ea"/>
              </a:rPr>
              <a:t>地方公務員法</a:t>
            </a:r>
          </a:p>
          <a:p>
            <a:r>
              <a:rPr lang="ja-JP" altLang="en-US" sz="1050" dirty="0">
                <a:latin typeface="+mn-ea"/>
              </a:rPr>
              <a:t>（欠格条項）</a:t>
            </a:r>
          </a:p>
          <a:p>
            <a:r>
              <a:rPr lang="ja-JP" altLang="en-US" sz="1050" dirty="0">
                <a:latin typeface="+mn-ea"/>
              </a:rPr>
              <a:t>第十六条	次の各号のいずれかに該当する者は、条例で定める場合を除くほか、職員となり、又は競争試験若しくは選考を受けることができない。</a:t>
            </a:r>
          </a:p>
          <a:p>
            <a:r>
              <a:rPr lang="en-US" altLang="ja-JP" sz="1050" dirty="0">
                <a:latin typeface="+mn-ea"/>
              </a:rPr>
              <a:t>—	</a:t>
            </a:r>
            <a:r>
              <a:rPr lang="ja-JP" altLang="en-US" sz="1050" dirty="0">
                <a:latin typeface="+mn-ea"/>
              </a:rPr>
              <a:t>成年被後見人又は被保佐人</a:t>
            </a:r>
          </a:p>
          <a:p>
            <a:r>
              <a:rPr lang="ja-JP" altLang="en-US" sz="1050" dirty="0">
                <a:latin typeface="+mn-ea"/>
              </a:rPr>
              <a:t>二	禁錮以上の刑に処せられ、その執行を終わるまで又はその執行を受けることがなくなるまでの者</a:t>
            </a:r>
          </a:p>
          <a:p>
            <a:r>
              <a:rPr lang="ja-JP" altLang="en-US" sz="1050" dirty="0">
                <a:latin typeface="+mn-ea"/>
              </a:rPr>
              <a:t>三	当該地方公共団体において懲戒免職の処分を受け、当該処分の日から二年を経過しない者</a:t>
            </a:r>
          </a:p>
          <a:p>
            <a:r>
              <a:rPr lang="ja-JP" altLang="en-US" sz="1050" dirty="0">
                <a:latin typeface="+mn-ea"/>
              </a:rPr>
              <a:t>四	人事委員会又は公平委員会の委員の職にあって、第六十条から第六十三条までに規定する罪を犯し刑に処せられた者</a:t>
            </a:r>
          </a:p>
          <a:p>
            <a:r>
              <a:rPr lang="ja-JP" altLang="en-US" sz="1050" dirty="0">
                <a:latin typeface="+mn-ea"/>
              </a:rPr>
              <a:t>五	日本国憲法 施行の日以後において、日本国憲法 又はその下に成立した政府を暴力で破壊することを主張する政党その他の団体を結成し、又はこれに加入した者</a:t>
            </a:r>
          </a:p>
        </p:txBody>
      </p:sp>
      <p:sp>
        <p:nvSpPr>
          <p:cNvPr id="6" name="テキスト ボックス 5"/>
          <p:cNvSpPr txBox="1"/>
          <p:nvPr/>
        </p:nvSpPr>
        <p:spPr>
          <a:xfrm>
            <a:off x="3179129" y="9537367"/>
            <a:ext cx="487634"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- 09 -</a:t>
            </a:r>
            <a:endParaRPr kumimoji="1" lang="ja-JP" altLang="en-US" sz="1000" dirty="0">
              <a:solidFill>
                <a:schemeClr val="bg1"/>
              </a:solidFill>
              <a:latin typeface="Showcard Gothic" panose="04020904020102020604" pitchFamily="82" charset="0"/>
            </a:endParaRPr>
          </a:p>
        </p:txBody>
      </p:sp>
      <p:graphicFrame>
        <p:nvGraphicFramePr>
          <p:cNvPr id="14" name="Table 13">
            <a:extLst>
              <a:ext uri="{FF2B5EF4-FFF2-40B4-BE49-F238E27FC236}">
                <a16:creationId xmlns:a16="http://schemas.microsoft.com/office/drawing/2014/main" id="{F7C9F26D-258D-01F9-2659-4933D179613D}"/>
              </a:ext>
            </a:extLst>
          </p:cNvPr>
          <p:cNvGraphicFramePr>
            <a:graphicFrameLocks noGrp="1"/>
          </p:cNvGraphicFramePr>
          <p:nvPr>
            <p:extLst>
              <p:ext uri="{D42A27DB-BD31-4B8C-83A1-F6EECF244321}">
                <p14:modId xmlns:p14="http://schemas.microsoft.com/office/powerpoint/2010/main" val="3643783708"/>
              </p:ext>
            </p:extLst>
          </p:nvPr>
        </p:nvGraphicFramePr>
        <p:xfrm>
          <a:off x="271324" y="778770"/>
          <a:ext cx="6296301" cy="3646170"/>
        </p:xfrm>
        <a:graphic>
          <a:graphicData uri="http://schemas.openxmlformats.org/drawingml/2006/table">
            <a:tbl>
              <a:tblPr bandRow="1">
                <a:tableStyleId>{5C22544A-7EE6-4342-B048-85BDC9FD1C3A}</a:tableStyleId>
              </a:tblPr>
              <a:tblGrid>
                <a:gridCol w="1780956">
                  <a:extLst>
                    <a:ext uri="{9D8B030D-6E8A-4147-A177-3AD203B41FA5}">
                      <a16:colId xmlns:a16="http://schemas.microsoft.com/office/drawing/2014/main" val="1537445943"/>
                    </a:ext>
                  </a:extLst>
                </a:gridCol>
                <a:gridCol w="4515345">
                  <a:extLst>
                    <a:ext uri="{9D8B030D-6E8A-4147-A177-3AD203B41FA5}">
                      <a16:colId xmlns:a16="http://schemas.microsoft.com/office/drawing/2014/main" val="1453498078"/>
                    </a:ext>
                  </a:extLst>
                </a:gridCol>
              </a:tblGrid>
              <a:tr h="581024">
                <a:tc>
                  <a:txBody>
                    <a:bodyPr/>
                    <a:lstStyle/>
                    <a:p>
                      <a:pPr lvl="0" algn="l">
                        <a:lnSpc>
                          <a:spcPct val="100000"/>
                        </a:lnSpc>
                        <a:spcBef>
                          <a:spcPts val="0"/>
                        </a:spcBef>
                        <a:spcAft>
                          <a:spcPts val="0"/>
                        </a:spcAft>
                        <a:buNone/>
                      </a:pPr>
                      <a:r>
                        <a:rPr lang="ja-JP" sz="1100" b="1" i="0" u="none" strike="noStrike" noProof="0">
                          <a:solidFill>
                            <a:srgbClr val="826A4F"/>
                          </a:solidFill>
                          <a:effectLst/>
                        </a:rPr>
                        <a:t>審査方法</a:t>
                      </a:r>
                      <a:endParaRPr lang="ja-JP" sz="1100" b="0" i="0" u="none" strike="noStrike" noProof="0">
                        <a:solidFill>
                          <a:srgbClr val="000000"/>
                        </a:solidFill>
                        <a:effectLst/>
                      </a:endParaRPr>
                    </a:p>
                    <a:p>
                      <a:pPr lvl="0">
                        <a:lnSpc>
                          <a:spcPts val="1275"/>
                        </a:lnSpc>
                        <a:buNone/>
                      </a:pPr>
                      <a:endParaRPr lang="ja-JP" altLang="en-US" sz="1050" b="1" dirty="0">
                        <a:solidFill>
                          <a:srgbClr val="826A4F"/>
                        </a:solidFill>
                        <a:effectLst/>
                        <a:ea typeface="游ゴシック"/>
                      </a:endParaRPr>
                    </a:p>
                  </a:txBody>
                  <a:tcPr>
                    <a:lnL w="12700">
                      <a:solidFill>
                        <a:srgbClr val="FFFFFF"/>
                      </a:solidFill>
                    </a:lnL>
                    <a:lnR w="12700">
                      <a:solidFill>
                        <a:srgbClr val="FFFFFF"/>
                      </a:solidFill>
                    </a:lnR>
                    <a:lnT w="12697">
                      <a:solidFill>
                        <a:srgbClr val="826A4F"/>
                      </a:solidFill>
                    </a:lnT>
                    <a:lnB w="12697">
                      <a:solidFill>
                        <a:srgbClr val="826A4F"/>
                      </a:solidFill>
                    </a:lnB>
                    <a:noFill/>
                  </a:tcPr>
                </a:tc>
                <a:tc>
                  <a:txBody>
                    <a:bodyPr/>
                    <a:lstStyle/>
                    <a:p>
                      <a:pPr lvl="0">
                        <a:buNone/>
                      </a:pPr>
                      <a:r>
                        <a:rPr lang="ja-JP" sz="1050" b="0" i="0" u="none" strike="noStrike" noProof="0">
                          <a:effectLst/>
                        </a:rPr>
                        <a:t>選考方法</a:t>
                      </a:r>
                      <a:endParaRPr lang="en-US" sz="1050" b="0" i="0" u="none" strike="noStrike" noProof="0">
                        <a:effectLst/>
                      </a:endParaRPr>
                    </a:p>
                    <a:p>
                      <a:pPr lvl="0">
                        <a:buNone/>
                      </a:pPr>
                      <a:r>
                        <a:rPr lang="en-US" sz="1050" b="0" i="0" u="none" strike="noStrike" noProof="0" dirty="0">
                          <a:effectLst/>
                        </a:rPr>
                        <a:t>(</a:t>
                      </a:r>
                      <a:r>
                        <a:rPr lang="ja-JP" sz="1050" b="0" i="0" u="none" strike="noStrike" noProof="0">
                          <a:effectLst/>
                        </a:rPr>
                        <a:t>１</a:t>
                      </a:r>
                      <a:r>
                        <a:rPr lang="en-US" sz="1050" b="0" i="0" u="none" strike="noStrike" noProof="0" dirty="0">
                          <a:effectLst/>
                        </a:rPr>
                        <a:t>) 1</a:t>
                      </a:r>
                      <a:r>
                        <a:rPr lang="ja-JP" sz="1050" b="0" i="0" u="none" strike="noStrike" noProof="0">
                          <a:effectLst/>
                        </a:rPr>
                        <a:t>次審査（書類審査）</a:t>
                      </a:r>
                      <a:endParaRPr lang="en-US" sz="1050" b="0" i="0" u="none" strike="noStrike" noProof="0">
                        <a:effectLst/>
                      </a:endParaRPr>
                    </a:p>
                    <a:p>
                      <a:pPr lvl="0">
                        <a:buNone/>
                      </a:pPr>
                      <a:r>
                        <a:rPr lang="ja-JP" sz="1050" b="0" i="0" u="none" strike="noStrike" noProof="0">
                          <a:effectLst/>
                        </a:rPr>
                        <a:t>提出された書類による書類選考。合否をメールで通知します。</a:t>
                      </a:r>
                      <a:endParaRPr lang="en-US" sz="1050" b="0" i="0" u="none" strike="noStrike" noProof="0">
                        <a:effectLst/>
                      </a:endParaRPr>
                    </a:p>
                    <a:p>
                      <a:pPr lvl="0">
                        <a:buNone/>
                      </a:pPr>
                      <a:r>
                        <a:rPr lang="en-US" sz="1050" b="0" i="0" u="none" strike="noStrike" noProof="0" dirty="0">
                          <a:effectLst/>
                        </a:rPr>
                        <a:t>(</a:t>
                      </a:r>
                      <a:r>
                        <a:rPr lang="ja-JP" sz="1050" b="0" i="0" u="none" strike="noStrike" noProof="0">
                          <a:effectLst/>
                        </a:rPr>
                        <a:t>２</a:t>
                      </a:r>
                      <a:r>
                        <a:rPr lang="en-US" sz="1050" b="0" i="0" u="none" strike="noStrike" noProof="0" dirty="0">
                          <a:effectLst/>
                        </a:rPr>
                        <a:t>) 2</a:t>
                      </a:r>
                      <a:r>
                        <a:rPr lang="ja-JP" sz="1050" b="0" i="0" u="none" strike="noStrike" noProof="0">
                          <a:effectLst/>
                        </a:rPr>
                        <a:t>次審査（面接）</a:t>
                      </a:r>
                      <a:endParaRPr lang="en-US" sz="1050" b="0" i="0" u="none" strike="noStrike" noProof="0">
                        <a:effectLst/>
                      </a:endParaRPr>
                    </a:p>
                    <a:p>
                      <a:pPr lvl="0">
                        <a:buNone/>
                      </a:pPr>
                      <a:r>
                        <a:rPr lang="en-US" sz="1050" b="0" i="0" u="none" strike="noStrike" noProof="0" dirty="0">
                          <a:effectLst/>
                        </a:rPr>
                        <a:t>1</a:t>
                      </a:r>
                      <a:r>
                        <a:rPr lang="ja-JP" sz="1050" b="0" i="0" u="none" strike="noStrike" noProof="0">
                          <a:effectLst/>
                        </a:rPr>
                        <a:t>次選考合格者を対象に面接審査。</a:t>
                      </a:r>
                      <a:endParaRPr lang="en-US" sz="1050" b="0" i="0" u="none" strike="noStrike" noProof="0">
                        <a:effectLst/>
                      </a:endParaRPr>
                    </a:p>
                    <a:p>
                      <a:pPr lvl="0">
                        <a:buNone/>
                      </a:pPr>
                      <a:r>
                        <a:rPr lang="en-US" sz="1050" b="0" i="0" u="none" strike="noStrike" noProof="0" dirty="0">
                          <a:effectLst/>
                        </a:rPr>
                        <a:t>※ </a:t>
                      </a:r>
                      <a:r>
                        <a:rPr lang="ja-JP" sz="1050" b="0" i="0" u="none" strike="noStrike" noProof="0">
                          <a:effectLst/>
                        </a:rPr>
                        <a:t>面接日は、</a:t>
                      </a:r>
                      <a:r>
                        <a:rPr lang="en-US" sz="1050" b="0" i="0" u="none" strike="noStrike" noProof="0" dirty="0">
                          <a:effectLst/>
                        </a:rPr>
                        <a:t>1</a:t>
                      </a:r>
                      <a:r>
                        <a:rPr lang="ja-JP" sz="1050" b="0" i="0" u="none" strike="noStrike" noProof="0">
                          <a:effectLst/>
                        </a:rPr>
                        <a:t>次選考合格者に通知します。</a:t>
                      </a:r>
                      <a:endParaRPr lang="en-US" sz="1050" b="0" i="0" u="none" strike="noStrike" noProof="0">
                        <a:effectLst/>
                      </a:endParaRPr>
                    </a:p>
                  </a:txBody>
                  <a:tcPr>
                    <a:lnL w="12700">
                      <a:solidFill>
                        <a:srgbClr val="FFFFFF"/>
                      </a:solidFill>
                    </a:lnL>
                    <a:lnR w="12700">
                      <a:solidFill>
                        <a:srgbClr val="FFFFFF"/>
                      </a:solidFill>
                    </a:lnR>
                    <a:lnT w="12697">
                      <a:solidFill>
                        <a:srgbClr val="826A4F"/>
                      </a:solidFill>
                    </a:lnT>
                    <a:lnB w="12697">
                      <a:solidFill>
                        <a:srgbClr val="826A4F"/>
                      </a:solidFill>
                    </a:lnB>
                    <a:noFill/>
                  </a:tcPr>
                </a:tc>
                <a:extLst>
                  <a:ext uri="{0D108BD9-81ED-4DB2-BD59-A6C34878D82A}">
                    <a16:rowId xmlns:a16="http://schemas.microsoft.com/office/drawing/2014/main" val="3209393633"/>
                  </a:ext>
                </a:extLst>
              </a:tr>
              <a:tr h="581024">
                <a:tc>
                  <a:txBody>
                    <a:bodyPr/>
                    <a:lstStyle/>
                    <a:p>
                      <a:pPr lvl="0" rtl="0">
                        <a:lnSpc>
                          <a:spcPts val="1275"/>
                        </a:lnSpc>
                        <a:buNone/>
                      </a:pPr>
                      <a:r>
                        <a:rPr lang="ja-JP" altLang="en-US" sz="1050" b="1">
                          <a:solidFill>
                            <a:srgbClr val="826A4F"/>
                          </a:solidFill>
                          <a:effectLst/>
                          <a:ea typeface="游ゴシック"/>
                        </a:rPr>
                        <a:t>その他特記事項</a:t>
                      </a:r>
                      <a:endParaRPr lang="ja-JP" altLang="en-US">
                        <a:effectLst/>
                      </a:endParaRPr>
                    </a:p>
                  </a:txBody>
                  <a:tcPr>
                    <a:lnL w="12700">
                      <a:solidFill>
                        <a:srgbClr val="FFFFFF"/>
                      </a:solidFill>
                    </a:lnL>
                    <a:lnR w="12700">
                      <a:solidFill>
                        <a:srgbClr val="FFFFFF"/>
                      </a:solidFill>
                    </a:lnR>
                    <a:lnT w="12697" cap="flat" cmpd="sng" algn="ctr">
                      <a:solidFill>
                        <a:srgbClr val="826A4F"/>
                      </a:solidFill>
                      <a:prstDash val="solid"/>
                      <a:round/>
                      <a:headEnd type="none" w="med" len="med"/>
                      <a:tailEnd type="none" w="med" len="med"/>
                    </a:lnT>
                    <a:lnB w="12697">
                      <a:solidFill>
                        <a:srgbClr val="826A4F"/>
                      </a:solidFill>
                    </a:lnB>
                    <a:noFill/>
                  </a:tcPr>
                </a:tc>
                <a:tc>
                  <a:txBody>
                    <a:bodyPr/>
                    <a:lstStyle/>
                    <a:p>
                      <a:pPr lvl="0" rtl="0">
                        <a:lnSpc>
                          <a:spcPts val="1275"/>
                        </a:lnSpc>
                        <a:buNone/>
                      </a:pPr>
                      <a:r>
                        <a:rPr lang="ja-JP" altLang="en-US" sz="1050">
                          <a:effectLst/>
                          <a:ea typeface="游ゴシック"/>
                        </a:rPr>
                        <a:t>・市担当課である産業経済部にぎわい商業課商業振興係と連携を図るものとし、月に１回以上、隊員の活動等に関する意見交換を行います。</a:t>
                      </a:r>
                      <a:endParaRPr lang="ja-JP" altLang="en-US">
                        <a:effectLst/>
                      </a:endParaRPr>
                    </a:p>
                    <a:p>
                      <a:pPr lvl="0" rtl="0">
                        <a:lnSpc>
                          <a:spcPts val="1275"/>
                        </a:lnSpc>
                        <a:buNone/>
                      </a:pPr>
                      <a:r>
                        <a:rPr lang="ja-JP" altLang="en-US" sz="1050">
                          <a:effectLst/>
                          <a:ea typeface="游ゴシック"/>
                        </a:rPr>
                        <a:t>・市から依頼された会議等には、積極的に出席してください。</a:t>
                      </a:r>
                      <a:endParaRPr lang="ja-JP" altLang="en-US">
                        <a:effectLst/>
                      </a:endParaRPr>
                    </a:p>
                  </a:txBody>
                  <a:tcPr>
                    <a:lnL w="12700">
                      <a:solidFill>
                        <a:srgbClr val="FFFFFF"/>
                      </a:solidFill>
                    </a:lnL>
                    <a:lnR w="12700">
                      <a:solidFill>
                        <a:srgbClr val="FFFFFF"/>
                      </a:solidFill>
                    </a:lnR>
                    <a:lnT w="12697" cap="flat" cmpd="sng" algn="ctr">
                      <a:solidFill>
                        <a:srgbClr val="826A4F"/>
                      </a:solidFill>
                      <a:prstDash val="solid"/>
                      <a:round/>
                      <a:headEnd type="none" w="med" len="med"/>
                      <a:tailEnd type="none" w="med" len="med"/>
                    </a:lnT>
                    <a:lnB w="12697">
                      <a:solidFill>
                        <a:srgbClr val="826A4F"/>
                      </a:solidFill>
                    </a:lnB>
                    <a:noFill/>
                  </a:tcPr>
                </a:tc>
                <a:extLst>
                  <a:ext uri="{0D108BD9-81ED-4DB2-BD59-A6C34878D82A}">
                    <a16:rowId xmlns:a16="http://schemas.microsoft.com/office/drawing/2014/main" val="1551627397"/>
                  </a:ext>
                </a:extLst>
              </a:tr>
              <a:tr h="581024">
                <a:tc>
                  <a:txBody>
                    <a:bodyPr/>
                    <a:lstStyle/>
                    <a:p>
                      <a:pPr lvl="0">
                        <a:lnSpc>
                          <a:spcPts val="1275"/>
                        </a:lnSpc>
                        <a:buNone/>
                      </a:pPr>
                      <a:r>
                        <a:rPr lang="ja-JP" sz="1100" b="1" i="0" u="none" strike="noStrike" noProof="0">
                          <a:solidFill>
                            <a:srgbClr val="826A4F"/>
                          </a:solidFill>
                          <a:effectLst/>
                        </a:rPr>
                        <a:t>問い合わせ先</a:t>
                      </a:r>
                      <a:endParaRPr lang="en-US" altLang="ja-JP"/>
                    </a:p>
                  </a:txBody>
                  <a:tcPr>
                    <a:lnL w="12700">
                      <a:solidFill>
                        <a:srgbClr val="FFFFFF"/>
                      </a:solidFill>
                    </a:lnL>
                    <a:lnR w="12700" cap="flat" cmpd="sng" algn="ctr">
                      <a:solidFill>
                        <a:srgbClr val="FFFFFF"/>
                      </a:solidFill>
                      <a:prstDash val="solid"/>
                      <a:round/>
                      <a:headEnd type="none" w="med" len="med"/>
                      <a:tailEnd type="none" w="med" len="med"/>
                    </a:lnR>
                    <a:lnT w="12697" cap="flat" cmpd="sng" algn="ctr">
                      <a:solidFill>
                        <a:srgbClr val="826A4F"/>
                      </a:solidFill>
                      <a:prstDash val="solid"/>
                      <a:round/>
                      <a:headEnd type="none" w="med" len="med"/>
                      <a:tailEnd type="none" w="med" len="med"/>
                    </a:lnT>
                    <a:lnB w="12697">
                      <a:solidFill>
                        <a:srgbClr val="826A4F"/>
                      </a:solidFill>
                    </a:lnB>
                    <a:noFill/>
                  </a:tcPr>
                </a:tc>
                <a:tc>
                  <a:txBody>
                    <a:bodyPr/>
                    <a:lstStyle/>
                    <a:p>
                      <a:pPr lvl="0">
                        <a:buNone/>
                      </a:pPr>
                      <a:r>
                        <a:rPr lang="en-US" altLang="ja-JP" sz="1050" b="0" i="0" u="none" strike="noStrike" noProof="0" dirty="0">
                          <a:solidFill>
                            <a:schemeClr val="tx1"/>
                          </a:solidFill>
                          <a:effectLst/>
                          <a:latin typeface="游ゴシック"/>
                          <a:ea typeface="Meiryo UI"/>
                        </a:rPr>
                        <a:t>【</a:t>
                      </a:r>
                      <a:r>
                        <a:rPr lang="ja-JP" sz="1050" b="0" i="0" u="none" strike="noStrike" noProof="0">
                          <a:solidFill>
                            <a:schemeClr val="tx1"/>
                          </a:solidFill>
                          <a:effectLst/>
                          <a:latin typeface="游ゴシック"/>
                          <a:ea typeface="游ゴシック"/>
                        </a:rPr>
                        <a:t>前橋市担当課</a:t>
                      </a:r>
                      <a:r>
                        <a:rPr lang="en-US" altLang="ja-JP" sz="1050" b="0" i="0" u="none" strike="noStrike" noProof="0" dirty="0">
                          <a:solidFill>
                            <a:schemeClr val="tx1"/>
                          </a:solidFill>
                          <a:effectLst/>
                          <a:latin typeface="游ゴシック"/>
                          <a:ea typeface="Meiryo UI"/>
                        </a:rPr>
                        <a:t>】</a:t>
                      </a:r>
                      <a:endParaRPr lang="en-US" altLang="ja-JP" sz="1050" b="1" i="0" u="none" strike="noStrike" noProof="0">
                        <a:solidFill>
                          <a:srgbClr val="FFFFFF"/>
                        </a:solidFill>
                        <a:effectLst/>
                        <a:latin typeface="游ゴシック"/>
                        <a:ea typeface="Meiryo UI"/>
                      </a:endParaRPr>
                    </a:p>
                    <a:p>
                      <a:pPr lvl="0">
                        <a:buNone/>
                      </a:pPr>
                      <a:r>
                        <a:rPr lang="ja-JP" sz="1050" b="0" i="0" u="none" strike="noStrike" noProof="0">
                          <a:solidFill>
                            <a:schemeClr val="tx1"/>
                          </a:solidFill>
                          <a:effectLst/>
                          <a:latin typeface="游ゴシック"/>
                          <a:ea typeface="游ゴシック"/>
                        </a:rPr>
                        <a:t>　前橋市　産業経済部　にぎわい商業課　商業振興係</a:t>
                      </a:r>
                      <a:endParaRPr lang="en-US" altLang="ja-JP" sz="1050" b="1" i="0" u="none" strike="noStrike" noProof="0">
                        <a:solidFill>
                          <a:srgbClr val="FFFFFF"/>
                        </a:solidFill>
                        <a:effectLst/>
                        <a:latin typeface="游ゴシック"/>
                        <a:ea typeface="游ゴシック"/>
                      </a:endParaRPr>
                    </a:p>
                    <a:p>
                      <a:pPr lvl="0">
                        <a:buNone/>
                      </a:pPr>
                      <a:r>
                        <a:rPr lang="ja-JP" sz="1050" b="0" i="0" u="none" strike="noStrike" noProof="0">
                          <a:solidFill>
                            <a:schemeClr val="tx1"/>
                          </a:solidFill>
                          <a:effectLst/>
                          <a:latin typeface="游ゴシック"/>
                          <a:ea typeface="游ゴシック"/>
                        </a:rPr>
                        <a:t>　〒</a:t>
                      </a:r>
                      <a:r>
                        <a:rPr lang="en-US" altLang="ja-JP" sz="1050" b="0" i="0" u="none" strike="noStrike" noProof="0" dirty="0">
                          <a:solidFill>
                            <a:schemeClr val="tx1"/>
                          </a:solidFill>
                          <a:effectLst/>
                          <a:latin typeface="游ゴシック"/>
                          <a:ea typeface="Meiryo UI"/>
                        </a:rPr>
                        <a:t>371-0023</a:t>
                      </a:r>
                      <a:endParaRPr lang="en-US" altLang="ja-JP" sz="1050" b="1" i="0" u="none" strike="noStrike" noProof="0">
                        <a:solidFill>
                          <a:srgbClr val="FFFFFF"/>
                        </a:solidFill>
                        <a:effectLst/>
                        <a:latin typeface="游ゴシック"/>
                        <a:ea typeface="Meiryo UI"/>
                      </a:endParaRPr>
                    </a:p>
                    <a:p>
                      <a:pPr lvl="0">
                        <a:buNone/>
                      </a:pPr>
                      <a:r>
                        <a:rPr lang="ja-JP" sz="1050" b="0" i="0" u="none" strike="noStrike" noProof="0">
                          <a:solidFill>
                            <a:schemeClr val="tx1"/>
                          </a:solidFill>
                          <a:effectLst/>
                          <a:latin typeface="游ゴシック"/>
                          <a:ea typeface="游ゴシック"/>
                        </a:rPr>
                        <a:t>　前橋市本町二丁目１２番１号</a:t>
                      </a:r>
                      <a:endParaRPr lang="en-US" altLang="ja-JP" sz="1050" b="1" i="0" u="none" strike="noStrike" noProof="0">
                        <a:solidFill>
                          <a:srgbClr val="FFFFFF"/>
                        </a:solidFill>
                        <a:effectLst/>
                        <a:latin typeface="游ゴシック"/>
                        <a:ea typeface="游ゴシック"/>
                      </a:endParaRPr>
                    </a:p>
                    <a:p>
                      <a:pPr lvl="0">
                        <a:buNone/>
                      </a:pPr>
                      <a:r>
                        <a:rPr lang="ja-JP" sz="1050" b="0" i="0" u="none" strike="noStrike" noProof="0" dirty="0">
                          <a:solidFill>
                            <a:schemeClr val="tx1"/>
                          </a:solidFill>
                          <a:effectLst/>
                          <a:latin typeface="游ゴシック"/>
                          <a:ea typeface="游ゴシック"/>
                        </a:rPr>
                        <a:t>　</a:t>
                      </a:r>
                      <a:r>
                        <a:rPr lang="en-US" altLang="ja-JP" sz="1050" b="0" i="0" u="none" strike="noStrike" noProof="0" dirty="0">
                          <a:solidFill>
                            <a:schemeClr val="tx1"/>
                          </a:solidFill>
                          <a:effectLst/>
                          <a:latin typeface="游ゴシック"/>
                          <a:ea typeface="Meiryo UI"/>
                        </a:rPr>
                        <a:t>TEL</a:t>
                      </a:r>
                      <a:r>
                        <a:rPr lang="ja-JP" sz="1050" b="0" i="0" u="none" strike="noStrike" noProof="0">
                          <a:solidFill>
                            <a:schemeClr val="tx1"/>
                          </a:solidFill>
                          <a:effectLst/>
                          <a:latin typeface="游ゴシック"/>
                          <a:ea typeface="游ゴシック"/>
                        </a:rPr>
                        <a:t>：</a:t>
                      </a:r>
                      <a:r>
                        <a:rPr lang="en-US" altLang="ja-JP" sz="1050" b="0" i="0" u="none" strike="noStrike" noProof="0" dirty="0">
                          <a:solidFill>
                            <a:schemeClr val="tx1"/>
                          </a:solidFill>
                          <a:effectLst/>
                          <a:latin typeface="游ゴシック"/>
                          <a:ea typeface="Meiryo UI"/>
                        </a:rPr>
                        <a:t>027-210-2188</a:t>
                      </a:r>
                      <a:endParaRPr lang="en-US" altLang="ja-JP" sz="1050" b="1" i="0" u="none" strike="noStrike" noProof="0">
                        <a:solidFill>
                          <a:srgbClr val="FFFFFF"/>
                        </a:solidFill>
                        <a:effectLst/>
                        <a:latin typeface="游ゴシック"/>
                        <a:ea typeface="Meiryo UI"/>
                      </a:endParaRPr>
                    </a:p>
                    <a:p>
                      <a:pPr lvl="0">
                        <a:buNone/>
                      </a:pPr>
                      <a:r>
                        <a:rPr lang="ja-JP" sz="1050" b="0" i="0" u="none" strike="noStrike" noProof="0" dirty="0">
                          <a:solidFill>
                            <a:schemeClr val="tx1"/>
                          </a:solidFill>
                          <a:effectLst/>
                          <a:latin typeface="游ゴシック"/>
                          <a:ea typeface="游ゴシック"/>
                        </a:rPr>
                        <a:t>　</a:t>
                      </a:r>
                      <a:r>
                        <a:rPr lang="en-US" altLang="ja-JP" sz="1050" b="0" i="0" u="none" strike="noStrike" noProof="0" dirty="0">
                          <a:solidFill>
                            <a:schemeClr val="tx1"/>
                          </a:solidFill>
                          <a:effectLst/>
                          <a:latin typeface="游ゴシック"/>
                          <a:ea typeface="Meiryo UI"/>
                        </a:rPr>
                        <a:t>Email</a:t>
                      </a:r>
                      <a:r>
                        <a:rPr lang="ja-JP" sz="1050" b="0" i="0" u="none" strike="noStrike" noProof="0">
                          <a:solidFill>
                            <a:schemeClr val="tx1"/>
                          </a:solidFill>
                          <a:effectLst/>
                          <a:latin typeface="游ゴシック"/>
                          <a:ea typeface="游ゴシック"/>
                        </a:rPr>
                        <a:t>：</a:t>
                      </a:r>
                      <a:r>
                        <a:rPr lang="en-US" altLang="ja-JP" sz="1050" b="0" i="0" u="none" strike="noStrike" noProof="0" dirty="0">
                          <a:solidFill>
                            <a:schemeClr val="tx1"/>
                          </a:solidFill>
                          <a:effectLst/>
                          <a:latin typeface="游ゴシック"/>
                          <a:ea typeface="Meiryo UI"/>
                          <a:hlinkClick r:id="rId4"/>
                        </a:rPr>
                        <a:t>nigiwai@city.maebashi.gunma.jp</a:t>
                      </a:r>
                      <a:endParaRPr lang="en-US" altLang="ja-JP" sz="1050" b="1" i="0" u="none" strike="noStrike" noProof="0">
                        <a:solidFill>
                          <a:srgbClr val="FFFFFF"/>
                        </a:solidFill>
                        <a:effectLst/>
                        <a:latin typeface="游ゴシック"/>
                        <a:ea typeface="Meiryo UI"/>
                      </a:endParaRPr>
                    </a:p>
                    <a:p>
                      <a:pPr lvl="0">
                        <a:buNone/>
                      </a:pPr>
                      <a:r>
                        <a:rPr lang="en-US" altLang="ja-JP" sz="1050" b="0" i="0" u="none" strike="noStrike" noProof="0" dirty="0">
                          <a:solidFill>
                            <a:schemeClr val="tx1"/>
                          </a:solidFill>
                          <a:effectLst/>
                          <a:latin typeface="游ゴシック"/>
                          <a:ea typeface="Meiryo UI"/>
                        </a:rPr>
                        <a:t>【</a:t>
                      </a:r>
                      <a:r>
                        <a:rPr lang="ja-JP" sz="1050" b="0" i="0" u="none" strike="noStrike" noProof="0">
                          <a:solidFill>
                            <a:schemeClr val="tx1"/>
                          </a:solidFill>
                          <a:effectLst/>
                          <a:latin typeface="游ゴシック"/>
                          <a:ea typeface="游ゴシック"/>
                        </a:rPr>
                        <a:t>インターン受入団体</a:t>
                      </a:r>
                      <a:r>
                        <a:rPr lang="en-US" altLang="ja-JP" sz="1050" b="0" i="0" u="none" strike="noStrike" noProof="0" dirty="0">
                          <a:solidFill>
                            <a:schemeClr val="tx1"/>
                          </a:solidFill>
                          <a:effectLst/>
                          <a:latin typeface="游ゴシック"/>
                          <a:ea typeface="Meiryo UI"/>
                        </a:rPr>
                        <a:t>】</a:t>
                      </a:r>
                      <a:endParaRPr lang="en-US" altLang="ja-JP" sz="1050" b="1" i="0" u="none" strike="noStrike" noProof="0">
                        <a:solidFill>
                          <a:srgbClr val="FFFFFF"/>
                        </a:solidFill>
                        <a:effectLst/>
                        <a:latin typeface="游ゴシック"/>
                        <a:ea typeface="Meiryo UI"/>
                      </a:endParaRPr>
                    </a:p>
                    <a:p>
                      <a:pPr lvl="0">
                        <a:buNone/>
                      </a:pPr>
                      <a:r>
                        <a:rPr lang="ja-JP" sz="1050" b="0" i="0" u="none" strike="noStrike" noProof="0">
                          <a:solidFill>
                            <a:schemeClr val="tx1"/>
                          </a:solidFill>
                          <a:effectLst/>
                          <a:latin typeface="游ゴシック"/>
                          <a:ea typeface="游ゴシック"/>
                        </a:rPr>
                        <a:t>　（一社）前橋まちなかエージェンシー</a:t>
                      </a:r>
                      <a:endParaRPr lang="en-US" altLang="ja-JP" sz="1050" b="1" i="0" u="none" strike="noStrike" noProof="0">
                        <a:solidFill>
                          <a:srgbClr val="FFFFFF"/>
                        </a:solidFill>
                        <a:effectLst/>
                        <a:latin typeface="游ゴシック"/>
                        <a:ea typeface="游ゴシック"/>
                      </a:endParaRPr>
                    </a:p>
                    <a:p>
                      <a:pPr lvl="0">
                        <a:buNone/>
                      </a:pPr>
                      <a:r>
                        <a:rPr lang="ja-JP" sz="1050" b="0" i="0" u="none" strike="noStrike" noProof="0">
                          <a:solidFill>
                            <a:schemeClr val="tx1"/>
                          </a:solidFill>
                          <a:effectLst/>
                          <a:latin typeface="游ゴシック"/>
                          <a:ea typeface="游ゴシック"/>
                        </a:rPr>
                        <a:t>　〒</a:t>
                      </a:r>
                      <a:r>
                        <a:rPr lang="en-US" altLang="ja-JP" sz="1050" b="0" i="0" u="none" strike="noStrike" noProof="0" dirty="0">
                          <a:solidFill>
                            <a:schemeClr val="tx1"/>
                          </a:solidFill>
                          <a:effectLst/>
                          <a:latin typeface="游ゴシック"/>
                          <a:ea typeface="Meiryo UI"/>
                        </a:rPr>
                        <a:t>371-0022</a:t>
                      </a:r>
                      <a:endParaRPr lang="en-US" altLang="ja-JP" sz="1050" b="1" i="0" u="none" strike="noStrike" noProof="0">
                        <a:solidFill>
                          <a:srgbClr val="FFFFFF"/>
                        </a:solidFill>
                        <a:effectLst/>
                        <a:latin typeface="游ゴシック"/>
                        <a:ea typeface="Meiryo UI"/>
                      </a:endParaRPr>
                    </a:p>
                    <a:p>
                      <a:pPr lvl="0">
                        <a:buNone/>
                      </a:pPr>
                      <a:r>
                        <a:rPr lang="ja-JP" sz="1050" b="0" i="0" u="none" strike="noStrike" noProof="0">
                          <a:solidFill>
                            <a:schemeClr val="tx1"/>
                          </a:solidFill>
                          <a:effectLst/>
                          <a:latin typeface="游ゴシック"/>
                          <a:ea typeface="游ゴシック"/>
                        </a:rPr>
                        <a:t>　前橋市千代田町二丁目１０番２号</a:t>
                      </a:r>
                      <a:endParaRPr lang="en-US" altLang="ja-JP" sz="1050" b="1" i="0" u="none" strike="noStrike" noProof="0">
                        <a:solidFill>
                          <a:srgbClr val="FFFFFF"/>
                        </a:solidFill>
                        <a:effectLst/>
                        <a:latin typeface="游ゴシック"/>
                        <a:ea typeface="游ゴシック"/>
                      </a:endParaRPr>
                    </a:p>
                    <a:p>
                      <a:pPr lvl="0">
                        <a:buNone/>
                      </a:pPr>
                      <a:r>
                        <a:rPr lang="ja-JP" sz="1050" b="0" i="0" u="none" strike="noStrike" noProof="0" dirty="0">
                          <a:solidFill>
                            <a:schemeClr val="tx1"/>
                          </a:solidFill>
                          <a:effectLst/>
                          <a:latin typeface="游ゴシック"/>
                          <a:ea typeface="游ゴシック"/>
                        </a:rPr>
                        <a:t>　</a:t>
                      </a:r>
                      <a:r>
                        <a:rPr lang="en-US" altLang="ja-JP" sz="1050" b="0" i="0" u="none" strike="noStrike" noProof="0" dirty="0">
                          <a:solidFill>
                            <a:schemeClr val="tx1"/>
                          </a:solidFill>
                          <a:effectLst/>
                          <a:latin typeface="游ゴシック"/>
                          <a:ea typeface="Meiryo UI"/>
                        </a:rPr>
                        <a:t>TEL</a:t>
                      </a:r>
                      <a:r>
                        <a:rPr lang="ja-JP" sz="1050" b="0" i="0" u="none" strike="noStrike" noProof="0">
                          <a:solidFill>
                            <a:schemeClr val="tx1"/>
                          </a:solidFill>
                          <a:effectLst/>
                          <a:latin typeface="游ゴシック"/>
                          <a:ea typeface="游ゴシック"/>
                        </a:rPr>
                        <a:t>：</a:t>
                      </a:r>
                      <a:r>
                        <a:rPr lang="en-US" altLang="ja-JP" sz="1050" b="0" i="0" u="none" strike="noStrike" noProof="0" dirty="0">
                          <a:solidFill>
                            <a:schemeClr val="tx1"/>
                          </a:solidFill>
                          <a:effectLst/>
                          <a:latin typeface="游ゴシック"/>
                          <a:ea typeface="Meiryo UI"/>
                        </a:rPr>
                        <a:t>027-212-2117</a:t>
                      </a:r>
                      <a:endParaRPr lang="en-US" altLang="ja-JP" sz="1050" b="1" i="0" u="none" strike="noStrike" noProof="0">
                        <a:solidFill>
                          <a:srgbClr val="FFFFFF"/>
                        </a:solidFill>
                        <a:effectLst/>
                        <a:latin typeface="游ゴシック"/>
                        <a:ea typeface="Meiryo UI"/>
                      </a:endParaRPr>
                    </a:p>
                    <a:p>
                      <a:pPr lvl="0">
                        <a:buNone/>
                      </a:pPr>
                      <a:r>
                        <a:rPr lang="ja-JP" sz="1050" b="0" i="0" u="none" strike="noStrike" noProof="0" dirty="0">
                          <a:solidFill>
                            <a:schemeClr val="tx1"/>
                          </a:solidFill>
                          <a:effectLst/>
                          <a:latin typeface="游ゴシック"/>
                          <a:ea typeface="游ゴシック"/>
                        </a:rPr>
                        <a:t>　</a:t>
                      </a:r>
                      <a:r>
                        <a:rPr lang="en-US" altLang="ja-JP" sz="1050" b="0" i="0" u="none" strike="noStrike" noProof="0" dirty="0">
                          <a:solidFill>
                            <a:schemeClr val="tx1"/>
                          </a:solidFill>
                          <a:effectLst/>
                          <a:latin typeface="游ゴシック"/>
                          <a:ea typeface="Meiryo UI"/>
                        </a:rPr>
                        <a:t>Email</a:t>
                      </a:r>
                      <a:r>
                        <a:rPr lang="ja-JP" sz="1050" b="0" i="0" u="none" strike="noStrike" noProof="0">
                          <a:solidFill>
                            <a:schemeClr val="tx1"/>
                          </a:solidFill>
                          <a:effectLst/>
                          <a:latin typeface="游ゴシック"/>
                          <a:ea typeface="游ゴシック"/>
                        </a:rPr>
                        <a:t>：</a:t>
                      </a:r>
                      <a:r>
                        <a:rPr lang="en-US" altLang="ja-JP" sz="1050" b="0" i="0" u="none" strike="noStrike" noProof="0" dirty="0">
                          <a:solidFill>
                            <a:schemeClr val="tx1"/>
                          </a:solidFill>
                          <a:effectLst/>
                          <a:latin typeface="游ゴシック"/>
                          <a:ea typeface="Meiryo UI"/>
                          <a:hlinkClick r:id="rId5"/>
                        </a:rPr>
                        <a:t>info@machinaka.agency</a:t>
                      </a:r>
                      <a:endParaRPr lang="ja-JP" sz="1050">
                        <a:latin typeface="游ゴシック"/>
                      </a:endParaRPr>
                    </a:p>
                  </a:txBody>
                  <a:tcPr>
                    <a:lnL w="12700" cap="flat" cmpd="sng" algn="ctr">
                      <a:solidFill>
                        <a:srgbClr val="FFFFFF"/>
                      </a:solidFill>
                      <a:prstDash val="solid"/>
                      <a:round/>
                      <a:headEnd type="none" w="med" len="med"/>
                      <a:tailEnd type="none" w="med" len="med"/>
                    </a:lnL>
                    <a:lnR w="12700">
                      <a:solidFill>
                        <a:srgbClr val="FFFFFF"/>
                      </a:solidFill>
                    </a:lnR>
                    <a:lnT w="12697" cap="flat" cmpd="sng" algn="ctr">
                      <a:solidFill>
                        <a:srgbClr val="826A4F"/>
                      </a:solidFill>
                      <a:prstDash val="solid"/>
                      <a:round/>
                      <a:headEnd type="none" w="med" len="med"/>
                      <a:tailEnd type="none" w="med" len="med"/>
                    </a:lnT>
                    <a:lnB w="12697">
                      <a:solidFill>
                        <a:srgbClr val="826A4F"/>
                      </a:solidFill>
                    </a:lnB>
                    <a:noFill/>
                  </a:tcPr>
                </a:tc>
                <a:extLst>
                  <a:ext uri="{0D108BD9-81ED-4DB2-BD59-A6C34878D82A}">
                    <a16:rowId xmlns:a16="http://schemas.microsoft.com/office/drawing/2014/main" val="1203370040"/>
                  </a:ext>
                </a:extLst>
              </a:tr>
            </a:tbl>
          </a:graphicData>
        </a:graphic>
      </p:graphicFrame>
      <p:sp>
        <p:nvSpPr>
          <p:cNvPr id="3" name="TextBox 2">
            <a:extLst>
              <a:ext uri="{FF2B5EF4-FFF2-40B4-BE49-F238E27FC236}">
                <a16:creationId xmlns:a16="http://schemas.microsoft.com/office/drawing/2014/main" id="{C321C06C-D77B-88A4-73B7-1CA88152A766}"/>
              </a:ext>
            </a:extLst>
          </p:cNvPr>
          <p:cNvSpPr txBox="1"/>
          <p:nvPr/>
        </p:nvSpPr>
        <p:spPr>
          <a:xfrm>
            <a:off x="4952999" y="212985"/>
            <a:ext cx="1457325" cy="46166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ja-JP" altLang="en-US" sz="2400">
                <a:solidFill>
                  <a:srgbClr val="FF0000"/>
                </a:solidFill>
                <a:ea typeface="游ゴシック"/>
              </a:rPr>
              <a:t>参考</a:t>
            </a:r>
            <a:endParaRPr lang="en-US" sz="2400">
              <a:solidFill>
                <a:srgbClr val="CF1D1D"/>
              </a:solidFill>
              <a:ea typeface="游ゴシック"/>
            </a:endParaRPr>
          </a:p>
        </p:txBody>
      </p:sp>
    </p:spTree>
    <p:extLst>
      <p:ext uri="{BB962C8B-B14F-4D97-AF65-F5344CB8AC3E}">
        <p14:creationId xmlns:p14="http://schemas.microsoft.com/office/powerpoint/2010/main" val="204843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B96F2-4F45-D805-1B53-BA90593FB4EB}"/>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10F1971-709E-77AD-7E94-90C2CBF7DA88}"/>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フリーフォーム 12">
            <a:extLst>
              <a:ext uri="{FF2B5EF4-FFF2-40B4-BE49-F238E27FC236}">
                <a16:creationId xmlns:a16="http://schemas.microsoft.com/office/drawing/2014/main" id="{B8C5D209-F1E0-44F3-2CA0-B73952B75D96}"/>
              </a:ext>
            </a:extLst>
          </p:cNvPr>
          <p:cNvSpPr>
            <a:spLocks noGrp="1" noRot="1" noMove="1" noResize="1" noEditPoints="1" noAdjustHandles="1" noChangeArrowheads="1" noChangeShapeType="1"/>
          </p:cNvSpPr>
          <p:nvPr/>
        </p:nvSpPr>
        <p:spPr>
          <a:xfrm>
            <a:off x="0" y="-2"/>
            <a:ext cx="6858000" cy="1405577"/>
          </a:xfrm>
          <a:custGeom>
            <a:avLst/>
            <a:gdLst>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0 h 3000200"/>
              <a:gd name="connsiteX8" fmla="*/ 6858000 w 6858000"/>
              <a:gd name="connsiteY8" fmla="*/ 0 h 3000200"/>
              <a:gd name="connsiteX9" fmla="*/ 6858000 w 6858000"/>
              <a:gd name="connsiteY9" fmla="*/ 189047 h 3000200"/>
              <a:gd name="connsiteX10" fmla="*/ 0 w 6858000"/>
              <a:gd name="connsiteY10" fmla="*/ 189047 h 3000200"/>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1594623 h 3000200"/>
              <a:gd name="connsiteX8" fmla="*/ 0 w 6858000"/>
              <a:gd name="connsiteY8" fmla="*/ 0 h 3000200"/>
              <a:gd name="connsiteX9" fmla="*/ 6858000 w 6858000"/>
              <a:gd name="connsiteY9" fmla="*/ 0 h 3000200"/>
              <a:gd name="connsiteX10" fmla="*/ 6858000 w 6858000"/>
              <a:gd name="connsiteY10" fmla="*/ 189047 h 3000200"/>
              <a:gd name="connsiteX11" fmla="*/ 0 w 6858000"/>
              <a:gd name="connsiteY11" fmla="*/ 0 h 3000200"/>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1594623 h 3000200"/>
              <a:gd name="connsiteX8" fmla="*/ 6858000 w 6858000"/>
              <a:gd name="connsiteY8" fmla="*/ 189047 h 3000200"/>
              <a:gd name="connsiteX9" fmla="*/ 6858000 w 6858000"/>
              <a:gd name="connsiteY9" fmla="*/ 0 h 3000200"/>
              <a:gd name="connsiteX10" fmla="*/ 6858000 w 6858000"/>
              <a:gd name="connsiteY10" fmla="*/ 189047 h 3000200"/>
              <a:gd name="connsiteX0" fmla="*/ 0 w 6858000"/>
              <a:gd name="connsiteY0" fmla="*/ 0 h 1405577"/>
              <a:gd name="connsiteX1" fmla="*/ 6858000 w 6858000"/>
              <a:gd name="connsiteY1" fmla="*/ 0 h 1405577"/>
              <a:gd name="connsiteX2" fmla="*/ 6858000 w 6858000"/>
              <a:gd name="connsiteY2" fmla="*/ 799742 h 1405577"/>
              <a:gd name="connsiteX3" fmla="*/ 6858000 w 6858000"/>
              <a:gd name="connsiteY3" fmla="*/ 1309610 h 1405577"/>
              <a:gd name="connsiteX4" fmla="*/ 3429000 w 6858000"/>
              <a:gd name="connsiteY4" fmla="*/ 1309610 h 1405577"/>
              <a:gd name="connsiteX5" fmla="*/ 0 w 6858000"/>
              <a:gd name="connsiteY5" fmla="*/ 1309610 h 1405577"/>
              <a:gd name="connsiteX6" fmla="*/ 0 w 6858000"/>
              <a:gd name="connsiteY6" fmla="*/ 799742 h 1405577"/>
              <a:gd name="connsiteX7" fmla="*/ 0 w 6858000"/>
              <a:gd name="connsiteY7" fmla="*/ 0 h 140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405577">
                <a:moveTo>
                  <a:pt x="0" y="0"/>
                </a:moveTo>
                <a:lnTo>
                  <a:pt x="6858000" y="0"/>
                </a:lnTo>
                <a:lnTo>
                  <a:pt x="6858000" y="799742"/>
                </a:lnTo>
                <a:lnTo>
                  <a:pt x="6858000" y="1309610"/>
                </a:lnTo>
                <a:cubicBezTo>
                  <a:pt x="5715000" y="1642051"/>
                  <a:pt x="4572000" y="977168"/>
                  <a:pt x="3429000" y="1309610"/>
                </a:cubicBezTo>
                <a:cubicBezTo>
                  <a:pt x="2286000" y="1642051"/>
                  <a:pt x="1143000" y="977168"/>
                  <a:pt x="0" y="1309610"/>
                </a:cubicBezTo>
                <a:lnTo>
                  <a:pt x="0" y="799742"/>
                </a:lnTo>
                <a:lnTo>
                  <a:pt x="0" y="0"/>
                </a:lnTo>
                <a:close/>
              </a:path>
            </a:pathLst>
          </a:cu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テキスト ボックス 13">
            <a:extLst>
              <a:ext uri="{FF2B5EF4-FFF2-40B4-BE49-F238E27FC236}">
                <a16:creationId xmlns:a16="http://schemas.microsoft.com/office/drawing/2014/main" id="{380C2EFE-4F8C-FCF9-2F90-54F932D47C99}"/>
              </a:ext>
            </a:extLst>
          </p:cNvPr>
          <p:cNvSpPr txBox="1"/>
          <p:nvPr/>
        </p:nvSpPr>
        <p:spPr>
          <a:xfrm>
            <a:off x="1017121" y="288089"/>
            <a:ext cx="4823756" cy="553998"/>
          </a:xfrm>
          <a:prstGeom prst="rect">
            <a:avLst/>
          </a:prstGeom>
          <a:noFill/>
        </p:spPr>
        <p:txBody>
          <a:bodyPr wrap="none" rtlCol="0">
            <a:spAutoFit/>
          </a:bodyPr>
          <a:lstStyle/>
          <a:p>
            <a:pPr algn="ctr">
              <a:lnSpc>
                <a:spcPct val="150000"/>
              </a:lnSpc>
            </a:pPr>
            <a:r>
              <a:rPr kumimoji="1" lang="ja-JP" altLang="en-US" sz="2000" dirty="0">
                <a:latin typeface="+mn-ea"/>
              </a:rPr>
              <a:t>前橋市中心市街地地域おこし協力隊</a:t>
            </a:r>
            <a:r>
              <a:rPr kumimoji="1" lang="en-US" altLang="ja-JP" sz="2000" dirty="0">
                <a:latin typeface="+mn-ea"/>
              </a:rPr>
              <a:t> </a:t>
            </a:r>
            <a:r>
              <a:rPr kumimoji="1" lang="ja-JP" altLang="en-US" dirty="0">
                <a:latin typeface="+mn-ea"/>
              </a:rPr>
              <a:t>とは</a:t>
            </a:r>
            <a:endParaRPr kumimoji="1" lang="ja-JP" altLang="en-US" sz="1600" b="1" dirty="0">
              <a:latin typeface="+mn-ea"/>
            </a:endParaRPr>
          </a:p>
        </p:txBody>
      </p:sp>
      <p:sp>
        <p:nvSpPr>
          <p:cNvPr id="15" name="テキスト ボックス 14">
            <a:extLst>
              <a:ext uri="{FF2B5EF4-FFF2-40B4-BE49-F238E27FC236}">
                <a16:creationId xmlns:a16="http://schemas.microsoft.com/office/drawing/2014/main" id="{FEBE2980-17ED-CD78-C914-7B4B0427E485}"/>
              </a:ext>
            </a:extLst>
          </p:cNvPr>
          <p:cNvSpPr txBox="1"/>
          <p:nvPr/>
        </p:nvSpPr>
        <p:spPr>
          <a:xfrm>
            <a:off x="331383" y="1565399"/>
            <a:ext cx="6195232" cy="5447645"/>
          </a:xfrm>
          <a:prstGeom prst="rect">
            <a:avLst/>
          </a:prstGeom>
          <a:noFill/>
        </p:spPr>
        <p:txBody>
          <a:bodyPr wrap="square" rtlCol="0">
            <a:spAutoFit/>
          </a:bodyPr>
          <a:lstStyle/>
          <a:p>
            <a:r>
              <a:rPr kumimoji="1" lang="ja-JP" altLang="en-US" sz="1200" dirty="0">
                <a:latin typeface="+mn-ea"/>
              </a:rPr>
              <a:t>“上州の空</a:t>
            </a:r>
            <a:r>
              <a:rPr kumimoji="1" lang="ja-JP" altLang="en-US" sz="1200" dirty="0" err="1">
                <a:latin typeface="+mn-ea"/>
              </a:rPr>
              <a:t>っ</a:t>
            </a:r>
            <a:r>
              <a:rPr kumimoji="1" lang="ja-JP" altLang="en-US" sz="1200" dirty="0">
                <a:latin typeface="+mn-ea"/>
              </a:rPr>
              <a:t>かぜ”を生み出す赤城山を望む、群馬県前橋市。</a:t>
            </a:r>
            <a:endParaRPr kumimoji="1" lang="en-US" altLang="ja-JP" sz="1200" dirty="0">
              <a:latin typeface="+mn-ea"/>
            </a:endParaRPr>
          </a:p>
          <a:p>
            <a:r>
              <a:rPr kumimoji="1" lang="ja-JP" altLang="en-US" sz="1200" dirty="0">
                <a:latin typeface="+mn-ea"/>
              </a:rPr>
              <a:t>市内の「まちなか」活性化を目指すため、</a:t>
            </a:r>
            <a:r>
              <a:rPr kumimoji="1" lang="ja-JP" altLang="en-US" sz="1200" dirty="0">
                <a:highlight>
                  <a:srgbClr val="FFFF00"/>
                </a:highlight>
                <a:latin typeface="+mn-ea"/>
              </a:rPr>
              <a:t>地域のプレイヤーとして働ける地域おこし協力隊員「ローカライフデザイナー」を募集します。</a:t>
            </a:r>
            <a:endParaRPr kumimoji="1" lang="en-US" altLang="ja-JP" sz="1200" dirty="0">
              <a:highlight>
                <a:srgbClr val="FFFF00"/>
              </a:highlight>
              <a:latin typeface="+mn-ea"/>
            </a:endParaRPr>
          </a:p>
          <a:p>
            <a:endParaRPr kumimoji="1" lang="en-US" altLang="ja-JP" sz="1200" dirty="0">
              <a:latin typeface="+mn-ea"/>
            </a:endParaRPr>
          </a:p>
          <a:p>
            <a:r>
              <a:rPr kumimoji="1" lang="ja-JP" altLang="en-US" sz="1200" dirty="0">
                <a:latin typeface="+mn-ea"/>
              </a:rPr>
              <a:t>前橋ビジョン「めぶく。」</a:t>
            </a:r>
            <a:endParaRPr kumimoji="1" lang="en-US" altLang="ja-JP" sz="1200" dirty="0">
              <a:latin typeface="+mn-ea"/>
            </a:endParaRPr>
          </a:p>
          <a:p>
            <a:endParaRPr kumimoji="1" lang="en-US" altLang="ja-JP" sz="1200" dirty="0">
              <a:latin typeface="+mn-ea"/>
            </a:endParaRPr>
          </a:p>
          <a:p>
            <a:r>
              <a:rPr kumimoji="1" lang="en-US" altLang="ja-JP" sz="1200" dirty="0">
                <a:latin typeface="+mn-ea"/>
              </a:rPr>
              <a:t>2016</a:t>
            </a:r>
            <a:r>
              <a:rPr kumimoji="1" lang="ja-JP" altLang="en-US" sz="1200" dirty="0">
                <a:latin typeface="+mn-ea"/>
              </a:rPr>
              <a:t>年</a:t>
            </a:r>
            <a:r>
              <a:rPr kumimoji="1" lang="en-US" altLang="ja-JP" sz="1200" dirty="0">
                <a:latin typeface="+mn-ea"/>
              </a:rPr>
              <a:t>8</a:t>
            </a:r>
            <a:r>
              <a:rPr kumimoji="1" lang="ja-JP" altLang="en-US" sz="1200" dirty="0">
                <a:latin typeface="+mn-ea"/>
              </a:rPr>
              <a:t>月</a:t>
            </a:r>
            <a:r>
              <a:rPr kumimoji="1" lang="en-US" altLang="ja-JP" sz="1200" dirty="0">
                <a:latin typeface="+mn-ea"/>
              </a:rPr>
              <a:t>3</a:t>
            </a:r>
            <a:r>
              <a:rPr kumimoji="1" lang="ja-JP" altLang="en-US" sz="1200" dirty="0">
                <a:latin typeface="+mn-ea"/>
              </a:rPr>
              <a:t>日に、</a:t>
            </a:r>
            <a:r>
              <a:rPr kumimoji="1" lang="en-US" altLang="ja-JP" sz="1200" dirty="0">
                <a:latin typeface="+mn-ea"/>
              </a:rPr>
              <a:t>4,000</a:t>
            </a:r>
            <a:r>
              <a:rPr kumimoji="1" lang="ja-JP" altLang="en-US" sz="1200" dirty="0">
                <a:latin typeface="+mn-ea"/>
              </a:rPr>
              <a:t>人を超える来場者の前で発表されたこのビジョンは、すべての前橋市民にとっての道標となるよう制定されました。</a:t>
            </a:r>
            <a:endParaRPr kumimoji="1" lang="en-US" altLang="ja-JP" sz="1200" dirty="0">
              <a:latin typeface="+mn-ea"/>
            </a:endParaRPr>
          </a:p>
          <a:p>
            <a:endParaRPr kumimoji="1" lang="en-US" altLang="ja-JP" sz="1200" dirty="0">
              <a:latin typeface="+mn-ea"/>
            </a:endParaRPr>
          </a:p>
          <a:p>
            <a:r>
              <a:rPr kumimoji="1" lang="ja-JP" altLang="en-US" sz="1200" dirty="0">
                <a:latin typeface="+mn-ea"/>
              </a:rPr>
              <a:t>それから市内の中心市街地、いわゆる「まちなか」では、</a:t>
            </a:r>
            <a:endParaRPr kumimoji="1" lang="en-US" altLang="ja-JP" sz="1200" dirty="0">
              <a:latin typeface="+mn-ea"/>
            </a:endParaRPr>
          </a:p>
          <a:p>
            <a:r>
              <a:rPr kumimoji="1" lang="ja-JP" altLang="en-US" sz="1200" dirty="0">
                <a:latin typeface="+mn-ea"/>
              </a:rPr>
              <a:t>前橋ビジョン「めぶく。」を市民が体感できるイベントや空間、体験を生み出そうという気運が高まっています。そして、民間主体のまちづくりを推進するため、市によって「前橋市アーバンデザイン」が、</a:t>
            </a:r>
            <a:r>
              <a:rPr kumimoji="1" lang="en-US" altLang="ja-JP" sz="1200" dirty="0">
                <a:latin typeface="+mn-ea"/>
              </a:rPr>
              <a:t>2019</a:t>
            </a:r>
            <a:r>
              <a:rPr kumimoji="1" lang="ja-JP" altLang="en-US" sz="1200" dirty="0">
                <a:latin typeface="+mn-ea"/>
              </a:rPr>
              <a:t>年に策定されました。</a:t>
            </a:r>
            <a:endParaRPr kumimoji="1" lang="en-US" altLang="ja-JP" sz="1200" dirty="0">
              <a:latin typeface="+mn-ea"/>
            </a:endParaRPr>
          </a:p>
          <a:p>
            <a:endParaRPr kumimoji="1" lang="en-US" altLang="ja-JP" sz="1200" dirty="0">
              <a:latin typeface="+mn-ea"/>
            </a:endParaRPr>
          </a:p>
          <a:p>
            <a:r>
              <a:rPr kumimoji="1" lang="ja-JP" altLang="en-US" sz="1200" dirty="0">
                <a:latin typeface="+mn-ea"/>
              </a:rPr>
              <a:t>「</a:t>
            </a:r>
            <a:r>
              <a:rPr kumimoji="1" lang="en-US" altLang="ja-JP" sz="1200" dirty="0">
                <a:latin typeface="+mn-ea"/>
              </a:rPr>
              <a:t>GREEN&amp;RELAX</a:t>
            </a:r>
            <a:r>
              <a:rPr kumimoji="1" lang="ja-JP" altLang="en-US" sz="1200" dirty="0">
                <a:latin typeface="+mn-ea"/>
              </a:rPr>
              <a:t>」、「デザイン都市」というキーワードをもとに、</a:t>
            </a:r>
            <a:r>
              <a:rPr kumimoji="1" lang="ja-JP" altLang="en-US" sz="1200" dirty="0">
                <a:highlight>
                  <a:srgbClr val="FFFF00"/>
                </a:highlight>
                <a:latin typeface="+mn-ea"/>
              </a:rPr>
              <a:t>デザインの力で前橋のまちなかを面白く、さらには類する地方都市をもっと面白く、という活動が様々な有志、組織で行われています。</a:t>
            </a:r>
            <a:endParaRPr kumimoji="1" lang="en-US" altLang="ja-JP" sz="1200" dirty="0">
              <a:highlight>
                <a:srgbClr val="FFFF00"/>
              </a:highlight>
              <a:latin typeface="+mn-ea"/>
            </a:endParaRPr>
          </a:p>
          <a:p>
            <a:endParaRPr kumimoji="1" lang="en-US" altLang="ja-JP" sz="1200" dirty="0">
              <a:latin typeface="+mn-ea"/>
            </a:endParaRPr>
          </a:p>
          <a:p>
            <a:r>
              <a:rPr kumimoji="1" lang="ja-JP" altLang="en-US" sz="1200" dirty="0">
                <a:latin typeface="+mn-ea"/>
              </a:rPr>
              <a:t>そして、近年では、アート・デザインのまちとして、民間の運営するギャラリーやアートフェスが盛んに実施されるほか、業界の第一線で活躍するクリエイターが手がけた建築や空間が注目を浴びています。そうした魅力を外部へ発信するため、集客性のあるイベント制作や</a:t>
            </a:r>
            <a:r>
              <a:rPr kumimoji="1" lang="en-US" altLang="ja-JP" sz="1200" dirty="0">
                <a:latin typeface="+mn-ea"/>
              </a:rPr>
              <a:t>PR</a:t>
            </a:r>
            <a:r>
              <a:rPr kumimoji="1" lang="ja-JP" altLang="en-US" sz="1200" dirty="0">
                <a:latin typeface="+mn-ea"/>
              </a:rPr>
              <a:t>の向上が、いまのまちなかには求められています。</a:t>
            </a:r>
            <a:endParaRPr kumimoji="1" lang="en-US" altLang="ja-JP" sz="1200" dirty="0">
              <a:latin typeface="+mn-ea"/>
            </a:endParaRPr>
          </a:p>
          <a:p>
            <a:endParaRPr kumimoji="1" lang="en-US" altLang="ja-JP" sz="1200" dirty="0">
              <a:latin typeface="+mn-ea"/>
            </a:endParaRPr>
          </a:p>
          <a:p>
            <a:r>
              <a:rPr kumimoji="1" lang="ja-JP" altLang="en-US" sz="1200" dirty="0">
                <a:latin typeface="+mn-ea"/>
              </a:rPr>
              <a:t>今回は、</a:t>
            </a:r>
            <a:r>
              <a:rPr kumimoji="1" lang="ja-JP" altLang="en-US" sz="1200" dirty="0">
                <a:highlight>
                  <a:srgbClr val="FFFF00"/>
                </a:highlight>
                <a:latin typeface="+mn-ea"/>
              </a:rPr>
              <a:t>前橋市ビジョン「めぶく。」や様々なステークホルダーが行う活動、描く未来予想図に共感し、まちなか活性化を担う支援団体とともに、地域のプレイヤーとして働けるエネルギッシュな方を募集します。</a:t>
            </a:r>
            <a:endParaRPr kumimoji="1" lang="en-US" altLang="ja-JP" sz="1200" dirty="0">
              <a:highlight>
                <a:srgbClr val="FFFF00"/>
              </a:highlight>
              <a:latin typeface="+mn-ea"/>
            </a:endParaRPr>
          </a:p>
          <a:p>
            <a:endParaRPr kumimoji="1" lang="en-US" altLang="ja-JP" sz="1200" dirty="0">
              <a:latin typeface="+mn-ea"/>
            </a:endParaRPr>
          </a:p>
          <a:p>
            <a:r>
              <a:rPr kumimoji="1" lang="ja-JP" altLang="en-US" sz="1200" dirty="0">
                <a:latin typeface="+mn-ea"/>
              </a:rPr>
              <a:t>また、前橋市は「子育てしながら働ける環境がある都市」としても注目されており、子育て世代の女性の活躍も期待されています。女性の方の応募も大歓迎です！</a:t>
            </a:r>
            <a:endParaRPr kumimoji="1" lang="en-US" altLang="ja-JP" sz="1200" dirty="0">
              <a:latin typeface="+mn-ea"/>
            </a:endParaRPr>
          </a:p>
        </p:txBody>
      </p:sp>
      <p:grpSp>
        <p:nvGrpSpPr>
          <p:cNvPr id="21" name="グループ化 20">
            <a:extLst>
              <a:ext uri="{FF2B5EF4-FFF2-40B4-BE49-F238E27FC236}">
                <a16:creationId xmlns:a16="http://schemas.microsoft.com/office/drawing/2014/main" id="{F7BE279F-13BA-FE5D-B46C-5838B91D95C0}"/>
              </a:ext>
            </a:extLst>
          </p:cNvPr>
          <p:cNvGrpSpPr/>
          <p:nvPr/>
        </p:nvGrpSpPr>
        <p:grpSpPr>
          <a:xfrm>
            <a:off x="442781" y="7159015"/>
            <a:ext cx="5972433" cy="364000"/>
            <a:chOff x="331383" y="7325273"/>
            <a:chExt cx="5972433" cy="364000"/>
          </a:xfrm>
        </p:grpSpPr>
        <p:cxnSp>
          <p:nvCxnSpPr>
            <p:cNvPr id="19" name="直線コネクタ 18">
              <a:extLst>
                <a:ext uri="{FF2B5EF4-FFF2-40B4-BE49-F238E27FC236}">
                  <a16:creationId xmlns:a16="http://schemas.microsoft.com/office/drawing/2014/main" id="{3EF9ED25-ECB1-F0B0-F54C-9AA981F41B44}"/>
                </a:ext>
              </a:extLst>
            </p:cNvPr>
            <p:cNvCxnSpPr>
              <a:cxnSpLocks/>
            </p:cNvCxnSpPr>
            <p:nvPr/>
          </p:nvCxnSpPr>
          <p:spPr>
            <a:xfrm>
              <a:off x="331383" y="7507273"/>
              <a:ext cx="5972433" cy="0"/>
            </a:xfrm>
            <a:prstGeom prst="line">
              <a:avLst/>
            </a:prstGeom>
            <a:ln w="38100" cap="rnd" cmpd="sng">
              <a:solidFill>
                <a:srgbClr val="8FD06B"/>
              </a:solidFill>
            </a:ln>
          </p:spPr>
          <p:style>
            <a:lnRef idx="2">
              <a:schemeClr val="accent1"/>
            </a:lnRef>
            <a:fillRef idx="0">
              <a:schemeClr val="accent1"/>
            </a:fillRef>
            <a:effectRef idx="1">
              <a:schemeClr val="accent1"/>
            </a:effectRef>
            <a:fontRef idx="minor">
              <a:schemeClr val="tx1"/>
            </a:fontRef>
          </p:style>
        </p:cxnSp>
        <p:sp>
          <p:nvSpPr>
            <p:cNvPr id="17" name="角丸四角形 16">
              <a:extLst>
                <a:ext uri="{FF2B5EF4-FFF2-40B4-BE49-F238E27FC236}">
                  <a16:creationId xmlns:a16="http://schemas.microsoft.com/office/drawing/2014/main" id="{1380A0A5-980E-6B86-92AA-9DFAA9BE13F8}"/>
                </a:ext>
              </a:extLst>
            </p:cNvPr>
            <p:cNvSpPr/>
            <p:nvPr/>
          </p:nvSpPr>
          <p:spPr>
            <a:xfrm>
              <a:off x="1280436" y="7325273"/>
              <a:ext cx="4074326" cy="364000"/>
            </a:xfrm>
            <a:prstGeom prst="roundRect">
              <a:avLst>
                <a:gd name="adj" fmla="val 50000"/>
              </a:avLst>
            </a:prstGeom>
            <a:solidFill>
              <a:schemeClr val="bg1"/>
            </a:solidFill>
            <a:ln w="28575">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n-ea"/>
                </a:rPr>
                <a:t>前橋市中心市街地地域おこし協力隊の仕組みと形態</a:t>
              </a:r>
            </a:p>
          </p:txBody>
        </p:sp>
      </p:grpSp>
      <p:cxnSp>
        <p:nvCxnSpPr>
          <p:cNvPr id="42" name="直線矢印コネクタ 41">
            <a:extLst>
              <a:ext uri="{FF2B5EF4-FFF2-40B4-BE49-F238E27FC236}">
                <a16:creationId xmlns:a16="http://schemas.microsoft.com/office/drawing/2014/main" id="{F9CBFD55-CEDF-768D-D5FD-CBE8407B7BED}"/>
              </a:ext>
            </a:extLst>
          </p:cNvPr>
          <p:cNvCxnSpPr>
            <a:cxnSpLocks/>
          </p:cNvCxnSpPr>
          <p:nvPr/>
        </p:nvCxnSpPr>
        <p:spPr>
          <a:xfrm>
            <a:off x="1932679" y="8000932"/>
            <a:ext cx="2980535" cy="0"/>
          </a:xfrm>
          <a:prstGeom prst="straightConnector1">
            <a:avLst/>
          </a:prstGeom>
          <a:ln w="28575">
            <a:solidFill>
              <a:srgbClr val="8FD06B"/>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5" name="角丸四角形 24">
            <a:extLst>
              <a:ext uri="{FF2B5EF4-FFF2-40B4-BE49-F238E27FC236}">
                <a16:creationId xmlns:a16="http://schemas.microsoft.com/office/drawing/2014/main" id="{46255EEC-4549-F2E8-C24A-F9BADBA74C8A}"/>
              </a:ext>
            </a:extLst>
          </p:cNvPr>
          <p:cNvSpPr/>
          <p:nvPr/>
        </p:nvSpPr>
        <p:spPr>
          <a:xfrm>
            <a:off x="442781" y="7705037"/>
            <a:ext cx="1412240" cy="1537621"/>
          </a:xfrm>
          <a:prstGeom prst="roundRect">
            <a:avLst>
              <a:gd name="adj" fmla="val 5650"/>
            </a:avLst>
          </a:prstGeom>
          <a:solidFill>
            <a:schemeClr val="bg1"/>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a:extLst>
              <a:ext uri="{FF2B5EF4-FFF2-40B4-BE49-F238E27FC236}">
                <a16:creationId xmlns:a16="http://schemas.microsoft.com/office/drawing/2014/main" id="{CEE74D81-6EA3-80B2-7E8D-5398847EB57F}"/>
              </a:ext>
            </a:extLst>
          </p:cNvPr>
          <p:cNvSpPr/>
          <p:nvPr/>
        </p:nvSpPr>
        <p:spPr>
          <a:xfrm>
            <a:off x="2722877" y="7705037"/>
            <a:ext cx="1412240" cy="1537621"/>
          </a:xfrm>
          <a:prstGeom prst="roundRect">
            <a:avLst>
              <a:gd name="adj" fmla="val 5650"/>
            </a:avLst>
          </a:prstGeom>
          <a:solidFill>
            <a:schemeClr val="bg1"/>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13659F27-311C-37DE-57F0-B41B9CAF1BD7}"/>
              </a:ext>
            </a:extLst>
          </p:cNvPr>
          <p:cNvSpPr/>
          <p:nvPr/>
        </p:nvSpPr>
        <p:spPr>
          <a:xfrm>
            <a:off x="5002973" y="7705037"/>
            <a:ext cx="1412240" cy="1537621"/>
          </a:xfrm>
          <a:prstGeom prst="roundRect">
            <a:avLst>
              <a:gd name="adj" fmla="val 5650"/>
            </a:avLst>
          </a:prstGeom>
          <a:solidFill>
            <a:schemeClr val="bg1"/>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0BB3E54-5470-4778-20A0-DE715581F587}"/>
              </a:ext>
            </a:extLst>
          </p:cNvPr>
          <p:cNvSpPr txBox="1"/>
          <p:nvPr/>
        </p:nvSpPr>
        <p:spPr>
          <a:xfrm>
            <a:off x="442781" y="7779361"/>
            <a:ext cx="1412240" cy="400110"/>
          </a:xfrm>
          <a:prstGeom prst="rect">
            <a:avLst/>
          </a:prstGeom>
          <a:noFill/>
        </p:spPr>
        <p:txBody>
          <a:bodyPr wrap="square" rtlCol="0">
            <a:spAutoFit/>
          </a:bodyPr>
          <a:lstStyle/>
          <a:p>
            <a:pPr algn="ctr"/>
            <a:r>
              <a:rPr kumimoji="1" lang="ja-JP" altLang="en-US" sz="1000" b="1" dirty="0">
                <a:latin typeface="+mn-ea"/>
              </a:rPr>
              <a:t>前橋市</a:t>
            </a:r>
            <a:endParaRPr kumimoji="1" lang="en-US" altLang="ja-JP" sz="1000" b="1" dirty="0">
              <a:latin typeface="+mn-ea"/>
            </a:endParaRPr>
          </a:p>
          <a:p>
            <a:pPr algn="ctr"/>
            <a:r>
              <a:rPr kumimoji="1" lang="ja-JP" altLang="en-US" sz="1000" b="1" dirty="0">
                <a:latin typeface="+mn-ea"/>
              </a:rPr>
              <a:t>にぎわい商業課</a:t>
            </a:r>
          </a:p>
        </p:txBody>
      </p:sp>
      <p:sp>
        <p:nvSpPr>
          <p:cNvPr id="30" name="テキスト ボックス 29">
            <a:extLst>
              <a:ext uri="{FF2B5EF4-FFF2-40B4-BE49-F238E27FC236}">
                <a16:creationId xmlns:a16="http://schemas.microsoft.com/office/drawing/2014/main" id="{5D22C097-C163-BB8E-30B4-36D838C69216}"/>
              </a:ext>
            </a:extLst>
          </p:cNvPr>
          <p:cNvSpPr txBox="1"/>
          <p:nvPr/>
        </p:nvSpPr>
        <p:spPr>
          <a:xfrm>
            <a:off x="2722877" y="7779361"/>
            <a:ext cx="1412240" cy="400110"/>
          </a:xfrm>
          <a:prstGeom prst="rect">
            <a:avLst/>
          </a:prstGeom>
          <a:noFill/>
        </p:spPr>
        <p:txBody>
          <a:bodyPr wrap="square" rtlCol="0">
            <a:spAutoFit/>
          </a:bodyPr>
          <a:lstStyle/>
          <a:p>
            <a:pPr algn="ctr"/>
            <a:r>
              <a:rPr kumimoji="1" lang="ja-JP" altLang="en-US" sz="1000" b="1">
                <a:latin typeface="+mn-ea"/>
              </a:rPr>
              <a:t>前橋市中心市街地</a:t>
            </a:r>
            <a:endParaRPr kumimoji="1" lang="en-US" altLang="ja-JP" sz="1000" b="1" dirty="0">
              <a:latin typeface="+mn-ea"/>
            </a:endParaRPr>
          </a:p>
          <a:p>
            <a:pPr algn="ctr"/>
            <a:r>
              <a:rPr kumimoji="1" lang="ja-JP" altLang="en-US" sz="1000" b="1">
                <a:latin typeface="+mn-ea"/>
              </a:rPr>
              <a:t>地域おこし協力隊</a:t>
            </a:r>
          </a:p>
        </p:txBody>
      </p:sp>
      <p:sp>
        <p:nvSpPr>
          <p:cNvPr id="31" name="テキスト ボックス 30">
            <a:extLst>
              <a:ext uri="{FF2B5EF4-FFF2-40B4-BE49-F238E27FC236}">
                <a16:creationId xmlns:a16="http://schemas.microsoft.com/office/drawing/2014/main" id="{5E747F3E-D0A1-D44A-9EFC-54F8B801B77E}"/>
              </a:ext>
            </a:extLst>
          </p:cNvPr>
          <p:cNvSpPr txBox="1"/>
          <p:nvPr/>
        </p:nvSpPr>
        <p:spPr>
          <a:xfrm>
            <a:off x="5002973" y="7779361"/>
            <a:ext cx="1412240" cy="400110"/>
          </a:xfrm>
          <a:prstGeom prst="rect">
            <a:avLst/>
          </a:prstGeom>
          <a:noFill/>
        </p:spPr>
        <p:txBody>
          <a:bodyPr wrap="square" rtlCol="0">
            <a:spAutoFit/>
          </a:bodyPr>
          <a:lstStyle/>
          <a:p>
            <a:pPr algn="ctr"/>
            <a:r>
              <a:rPr kumimoji="1" lang="ja-JP" altLang="en-US" sz="1000" b="1">
                <a:latin typeface="+mn-ea"/>
              </a:rPr>
              <a:t>前橋まちなか</a:t>
            </a:r>
            <a:endParaRPr kumimoji="1" lang="en-US" altLang="ja-JP" sz="1000" b="1" dirty="0">
              <a:latin typeface="+mn-ea"/>
            </a:endParaRPr>
          </a:p>
          <a:p>
            <a:pPr algn="ctr"/>
            <a:r>
              <a:rPr kumimoji="1" lang="ja-JP" altLang="en-US" sz="1000" b="1">
                <a:latin typeface="+mn-ea"/>
              </a:rPr>
              <a:t>エージェンシー</a:t>
            </a:r>
          </a:p>
        </p:txBody>
      </p:sp>
      <p:cxnSp>
        <p:nvCxnSpPr>
          <p:cNvPr id="33" name="直線コネクタ 32">
            <a:extLst>
              <a:ext uri="{FF2B5EF4-FFF2-40B4-BE49-F238E27FC236}">
                <a16:creationId xmlns:a16="http://schemas.microsoft.com/office/drawing/2014/main" id="{67776C93-DFD7-D91F-7268-6A661D7F451D}"/>
              </a:ext>
            </a:extLst>
          </p:cNvPr>
          <p:cNvCxnSpPr>
            <a:cxnSpLocks/>
          </p:cNvCxnSpPr>
          <p:nvPr/>
        </p:nvCxnSpPr>
        <p:spPr>
          <a:xfrm>
            <a:off x="560779" y="8222502"/>
            <a:ext cx="1176243" cy="0"/>
          </a:xfrm>
          <a:prstGeom prst="line">
            <a:avLst/>
          </a:prstGeom>
          <a:ln>
            <a:solidFill>
              <a:srgbClr val="8FD06B"/>
            </a:solidFill>
          </a:ln>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92185DDB-5AC7-9960-4EB9-7BAF8F318443}"/>
              </a:ext>
            </a:extLst>
          </p:cNvPr>
          <p:cNvCxnSpPr>
            <a:cxnSpLocks/>
          </p:cNvCxnSpPr>
          <p:nvPr/>
        </p:nvCxnSpPr>
        <p:spPr>
          <a:xfrm>
            <a:off x="2840878" y="8222502"/>
            <a:ext cx="1176243" cy="0"/>
          </a:xfrm>
          <a:prstGeom prst="line">
            <a:avLst/>
          </a:prstGeom>
          <a:ln>
            <a:solidFill>
              <a:srgbClr val="8FD06B"/>
            </a:solidFill>
          </a:ln>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61DEFDF4-124B-1363-4DE5-CE60660CDCCB}"/>
              </a:ext>
            </a:extLst>
          </p:cNvPr>
          <p:cNvCxnSpPr>
            <a:cxnSpLocks/>
          </p:cNvCxnSpPr>
          <p:nvPr/>
        </p:nvCxnSpPr>
        <p:spPr>
          <a:xfrm>
            <a:off x="5120970" y="8222502"/>
            <a:ext cx="1176243" cy="0"/>
          </a:xfrm>
          <a:prstGeom prst="line">
            <a:avLst/>
          </a:prstGeom>
          <a:ln>
            <a:solidFill>
              <a:srgbClr val="8FD06B"/>
            </a:solidFill>
          </a:ln>
        </p:spPr>
        <p:style>
          <a:lnRef idx="2">
            <a:schemeClr val="accent1"/>
          </a:lnRef>
          <a:fillRef idx="0">
            <a:schemeClr val="accent1"/>
          </a:fillRef>
          <a:effectRef idx="1">
            <a:schemeClr val="accent1"/>
          </a:effectRef>
          <a:fontRef idx="minor">
            <a:schemeClr val="tx1"/>
          </a:fontRef>
        </p:style>
      </p:cxnSp>
      <p:sp>
        <p:nvSpPr>
          <p:cNvPr id="38" name="テキスト ボックス 37">
            <a:extLst>
              <a:ext uri="{FF2B5EF4-FFF2-40B4-BE49-F238E27FC236}">
                <a16:creationId xmlns:a16="http://schemas.microsoft.com/office/drawing/2014/main" id="{E648078F-D542-6CAB-9D69-179DBFBA38C7}"/>
              </a:ext>
            </a:extLst>
          </p:cNvPr>
          <p:cNvSpPr txBox="1"/>
          <p:nvPr/>
        </p:nvSpPr>
        <p:spPr>
          <a:xfrm>
            <a:off x="560779" y="8254208"/>
            <a:ext cx="1176243" cy="92333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a:latin typeface="+mn-ea"/>
              </a:rPr>
              <a:t>隊員や支援団体のサポート</a:t>
            </a:r>
            <a:endParaRPr kumimoji="1" lang="en-US" altLang="ja-JP" sz="900" dirty="0">
              <a:latin typeface="+mn-ea"/>
            </a:endParaRPr>
          </a:p>
          <a:p>
            <a:pPr marL="171450" indent="-171450">
              <a:buFont typeface="Arial" panose="020B0604020202020204" pitchFamily="34" charset="0"/>
              <a:buChar char="•"/>
            </a:pPr>
            <a:r>
              <a:rPr kumimoji="1" lang="ja-JP" altLang="en-US" sz="900" dirty="0">
                <a:latin typeface="+mn-ea"/>
              </a:rPr>
              <a:t>月次報告会の開催・調整</a:t>
            </a:r>
            <a:endParaRPr kumimoji="1" lang="en-US" altLang="ja-JP" sz="900" dirty="0">
              <a:latin typeface="+mn-ea"/>
            </a:endParaRPr>
          </a:p>
          <a:p>
            <a:pPr marL="171450" indent="-171450">
              <a:buFont typeface="Arial" panose="020B0604020202020204" pitchFamily="34" charset="0"/>
              <a:buChar char="•"/>
            </a:pPr>
            <a:r>
              <a:rPr kumimoji="1" lang="ja-JP" altLang="en-US" sz="900" dirty="0">
                <a:latin typeface="+mn-ea"/>
              </a:rPr>
              <a:t>市関係課からの連絡調整</a:t>
            </a:r>
            <a:endParaRPr kumimoji="1" lang="en-US" altLang="ja-JP" sz="900" dirty="0">
              <a:latin typeface="+mn-ea"/>
            </a:endParaRPr>
          </a:p>
        </p:txBody>
      </p:sp>
      <p:sp>
        <p:nvSpPr>
          <p:cNvPr id="39" name="テキスト ボックス 38">
            <a:extLst>
              <a:ext uri="{FF2B5EF4-FFF2-40B4-BE49-F238E27FC236}">
                <a16:creationId xmlns:a16="http://schemas.microsoft.com/office/drawing/2014/main" id="{6D96A006-A177-79E8-AB03-C5471C7B2DDC}"/>
              </a:ext>
            </a:extLst>
          </p:cNvPr>
          <p:cNvSpPr txBox="1"/>
          <p:nvPr/>
        </p:nvSpPr>
        <p:spPr>
          <a:xfrm>
            <a:off x="2834826" y="8254208"/>
            <a:ext cx="1176243" cy="92333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a:latin typeface="+mn-ea"/>
              </a:rPr>
              <a:t>支援団体に所属し、活動を実施</a:t>
            </a:r>
            <a:endParaRPr kumimoji="1" lang="en-US" altLang="ja-JP" sz="900" dirty="0">
              <a:latin typeface="+mn-ea"/>
            </a:endParaRPr>
          </a:p>
          <a:p>
            <a:pPr marL="171450" indent="-171450">
              <a:buFont typeface="Arial" panose="020B0604020202020204" pitchFamily="34" charset="0"/>
              <a:buChar char="•"/>
            </a:pPr>
            <a:r>
              <a:rPr kumimoji="1" lang="ja-JP" altLang="en-US" sz="900">
                <a:latin typeface="+mn-ea"/>
              </a:rPr>
              <a:t>月次報告会への参加</a:t>
            </a:r>
            <a:endParaRPr kumimoji="1" lang="en-US" altLang="ja-JP" sz="900" dirty="0">
              <a:latin typeface="+mn-ea"/>
            </a:endParaRPr>
          </a:p>
          <a:p>
            <a:pPr marL="171450" indent="-171450">
              <a:buFont typeface="Arial" panose="020B0604020202020204" pitchFamily="34" charset="0"/>
              <a:buChar char="•"/>
            </a:pPr>
            <a:r>
              <a:rPr kumimoji="1" lang="ja-JP" altLang="en-US" sz="900">
                <a:latin typeface="+mn-ea"/>
              </a:rPr>
              <a:t>全体</a:t>
            </a:r>
            <a:r>
              <a:rPr kumimoji="1" lang="en-US" altLang="ja-JP" sz="900" dirty="0">
                <a:latin typeface="+mn-ea"/>
              </a:rPr>
              <a:t>MTG</a:t>
            </a:r>
            <a:r>
              <a:rPr kumimoji="1" lang="ja-JP" altLang="en-US" sz="900">
                <a:latin typeface="+mn-ea"/>
              </a:rPr>
              <a:t>への参加　など</a:t>
            </a:r>
            <a:endParaRPr kumimoji="1" lang="en-US" altLang="ja-JP" sz="900" dirty="0">
              <a:latin typeface="+mn-ea"/>
            </a:endParaRPr>
          </a:p>
        </p:txBody>
      </p:sp>
      <p:sp>
        <p:nvSpPr>
          <p:cNvPr id="40" name="テキスト ボックス 39">
            <a:extLst>
              <a:ext uri="{FF2B5EF4-FFF2-40B4-BE49-F238E27FC236}">
                <a16:creationId xmlns:a16="http://schemas.microsoft.com/office/drawing/2014/main" id="{1169E6F6-7A40-CCF7-AA4B-92F419868A1A}"/>
              </a:ext>
            </a:extLst>
          </p:cNvPr>
          <p:cNvSpPr txBox="1"/>
          <p:nvPr/>
        </p:nvSpPr>
        <p:spPr>
          <a:xfrm>
            <a:off x="5120970" y="8254208"/>
            <a:ext cx="1176243" cy="92333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a:latin typeface="+mn-ea"/>
              </a:rPr>
              <a:t>隊員の活動を総合的に管理</a:t>
            </a:r>
            <a:endParaRPr kumimoji="1" lang="en-US" altLang="ja-JP" sz="900" dirty="0">
              <a:latin typeface="+mn-ea"/>
            </a:endParaRPr>
          </a:p>
          <a:p>
            <a:pPr marL="171450" indent="-171450">
              <a:buFont typeface="Arial" panose="020B0604020202020204" pitchFamily="34" charset="0"/>
              <a:buChar char="•"/>
            </a:pPr>
            <a:r>
              <a:rPr kumimoji="1" lang="ja-JP" altLang="en-US" sz="900">
                <a:latin typeface="+mn-ea"/>
              </a:rPr>
              <a:t>報奨金の支払</a:t>
            </a:r>
            <a:endParaRPr kumimoji="1" lang="en-US" altLang="ja-JP" sz="900" dirty="0">
              <a:latin typeface="+mn-ea"/>
            </a:endParaRPr>
          </a:p>
          <a:p>
            <a:pPr marL="171450" indent="-171450">
              <a:buFont typeface="Arial" panose="020B0604020202020204" pitchFamily="34" charset="0"/>
              <a:buChar char="•"/>
            </a:pPr>
            <a:r>
              <a:rPr kumimoji="1" lang="ja-JP" altLang="en-US" sz="900">
                <a:latin typeface="+mn-ea"/>
              </a:rPr>
              <a:t>活動費の管理</a:t>
            </a:r>
            <a:endParaRPr kumimoji="1" lang="en-US" altLang="ja-JP" sz="900" dirty="0">
              <a:latin typeface="+mn-ea"/>
            </a:endParaRPr>
          </a:p>
          <a:p>
            <a:pPr marL="171450" indent="-171450">
              <a:buFont typeface="Arial" panose="020B0604020202020204" pitchFamily="34" charset="0"/>
              <a:buChar char="•"/>
            </a:pPr>
            <a:r>
              <a:rPr kumimoji="1" lang="ja-JP" altLang="en-US" sz="900">
                <a:latin typeface="+mn-ea"/>
              </a:rPr>
              <a:t>隊員のメンタリング　　　など</a:t>
            </a:r>
            <a:endParaRPr kumimoji="1" lang="en-US" altLang="ja-JP" sz="900" dirty="0">
              <a:latin typeface="+mn-ea"/>
            </a:endParaRPr>
          </a:p>
        </p:txBody>
      </p:sp>
      <p:cxnSp>
        <p:nvCxnSpPr>
          <p:cNvPr id="44" name="直線矢印コネクタ 43">
            <a:extLst>
              <a:ext uri="{FF2B5EF4-FFF2-40B4-BE49-F238E27FC236}">
                <a16:creationId xmlns:a16="http://schemas.microsoft.com/office/drawing/2014/main" id="{C896CC2E-4C02-5117-8820-A4E9831C3E91}"/>
              </a:ext>
            </a:extLst>
          </p:cNvPr>
          <p:cNvCxnSpPr>
            <a:cxnSpLocks/>
          </p:cNvCxnSpPr>
          <p:nvPr/>
        </p:nvCxnSpPr>
        <p:spPr>
          <a:xfrm>
            <a:off x="1932679" y="8581427"/>
            <a:ext cx="713702" cy="0"/>
          </a:xfrm>
          <a:prstGeom prst="straightConnector1">
            <a:avLst/>
          </a:prstGeom>
          <a:ln w="28575">
            <a:solidFill>
              <a:srgbClr val="8FD06B"/>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5D21D59-DC62-3470-DC4C-84DC1A50DC6B}"/>
              </a:ext>
            </a:extLst>
          </p:cNvPr>
          <p:cNvCxnSpPr>
            <a:cxnSpLocks/>
          </p:cNvCxnSpPr>
          <p:nvPr/>
        </p:nvCxnSpPr>
        <p:spPr>
          <a:xfrm>
            <a:off x="4199512" y="8581427"/>
            <a:ext cx="713702" cy="0"/>
          </a:xfrm>
          <a:prstGeom prst="straightConnector1">
            <a:avLst/>
          </a:prstGeom>
          <a:ln w="28575">
            <a:solidFill>
              <a:srgbClr val="8FD06B"/>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C2D260A2-D1BC-6348-BBC3-BFD978153A3B}"/>
              </a:ext>
            </a:extLst>
          </p:cNvPr>
          <p:cNvSpPr txBox="1"/>
          <p:nvPr/>
        </p:nvSpPr>
        <p:spPr>
          <a:xfrm>
            <a:off x="1764554" y="8022963"/>
            <a:ext cx="1176243" cy="230832"/>
          </a:xfrm>
          <a:prstGeom prst="rect">
            <a:avLst/>
          </a:prstGeom>
          <a:noFill/>
        </p:spPr>
        <p:txBody>
          <a:bodyPr wrap="square" rtlCol="0">
            <a:spAutoFit/>
          </a:bodyPr>
          <a:lstStyle/>
          <a:p>
            <a:pPr algn="ctr"/>
            <a:r>
              <a:rPr kumimoji="1" lang="ja-JP" altLang="en-US" sz="900">
                <a:latin typeface="+mn-ea"/>
              </a:rPr>
              <a:t>業務委託</a:t>
            </a:r>
            <a:endParaRPr kumimoji="1" lang="en-US" altLang="ja-JP" sz="900" dirty="0">
              <a:latin typeface="+mn-ea"/>
            </a:endParaRPr>
          </a:p>
        </p:txBody>
      </p:sp>
      <p:sp>
        <p:nvSpPr>
          <p:cNvPr id="48" name="テキスト ボックス 47">
            <a:extLst>
              <a:ext uri="{FF2B5EF4-FFF2-40B4-BE49-F238E27FC236}">
                <a16:creationId xmlns:a16="http://schemas.microsoft.com/office/drawing/2014/main" id="{7DA4BB09-5E76-6BF9-3F25-049C1F7A142F}"/>
              </a:ext>
            </a:extLst>
          </p:cNvPr>
          <p:cNvSpPr txBox="1"/>
          <p:nvPr/>
        </p:nvSpPr>
        <p:spPr>
          <a:xfrm>
            <a:off x="1931516" y="8617398"/>
            <a:ext cx="713703" cy="230832"/>
          </a:xfrm>
          <a:prstGeom prst="rect">
            <a:avLst/>
          </a:prstGeom>
          <a:noFill/>
        </p:spPr>
        <p:txBody>
          <a:bodyPr wrap="square" rtlCol="0">
            <a:spAutoFit/>
          </a:bodyPr>
          <a:lstStyle/>
          <a:p>
            <a:pPr algn="ctr"/>
            <a:r>
              <a:rPr kumimoji="1" lang="ja-JP" altLang="en-US" sz="900">
                <a:latin typeface="+mn-ea"/>
              </a:rPr>
              <a:t>委嘱</a:t>
            </a:r>
            <a:endParaRPr kumimoji="1" lang="en-US" altLang="ja-JP" sz="900" dirty="0">
              <a:latin typeface="+mn-ea"/>
            </a:endParaRPr>
          </a:p>
        </p:txBody>
      </p:sp>
      <p:sp>
        <p:nvSpPr>
          <p:cNvPr id="49" name="テキスト ボックス 48">
            <a:extLst>
              <a:ext uri="{FF2B5EF4-FFF2-40B4-BE49-F238E27FC236}">
                <a16:creationId xmlns:a16="http://schemas.microsoft.com/office/drawing/2014/main" id="{E7712396-A2A1-135D-C136-CABD75F9A5AB}"/>
              </a:ext>
            </a:extLst>
          </p:cNvPr>
          <p:cNvSpPr txBox="1"/>
          <p:nvPr/>
        </p:nvSpPr>
        <p:spPr>
          <a:xfrm>
            <a:off x="4197159" y="8649672"/>
            <a:ext cx="713703" cy="230832"/>
          </a:xfrm>
          <a:prstGeom prst="rect">
            <a:avLst/>
          </a:prstGeom>
          <a:noFill/>
        </p:spPr>
        <p:txBody>
          <a:bodyPr wrap="square" rtlCol="0">
            <a:spAutoFit/>
          </a:bodyPr>
          <a:lstStyle/>
          <a:p>
            <a:pPr algn="ctr"/>
            <a:r>
              <a:rPr kumimoji="1" lang="ja-JP" altLang="en-US" sz="900">
                <a:latin typeface="+mn-ea"/>
              </a:rPr>
              <a:t>雇用契約</a:t>
            </a:r>
            <a:endParaRPr kumimoji="1" lang="en-US" altLang="ja-JP" sz="900" dirty="0">
              <a:latin typeface="+mn-ea"/>
            </a:endParaRPr>
          </a:p>
        </p:txBody>
      </p:sp>
      <p:sp>
        <p:nvSpPr>
          <p:cNvPr id="50" name="テキスト ボックス 49">
            <a:extLst>
              <a:ext uri="{FF2B5EF4-FFF2-40B4-BE49-F238E27FC236}">
                <a16:creationId xmlns:a16="http://schemas.microsoft.com/office/drawing/2014/main" id="{F9ADB38A-3A25-6352-89E5-189B5B51866F}"/>
              </a:ext>
            </a:extLst>
          </p:cNvPr>
          <p:cNvSpPr txBox="1"/>
          <p:nvPr/>
        </p:nvSpPr>
        <p:spPr>
          <a:xfrm>
            <a:off x="5655301" y="7589471"/>
            <a:ext cx="706120" cy="230832"/>
          </a:xfrm>
          <a:prstGeom prst="rect">
            <a:avLst/>
          </a:prstGeom>
          <a:solidFill>
            <a:schemeClr val="bg1"/>
          </a:solidFill>
        </p:spPr>
        <p:txBody>
          <a:bodyPr wrap="square" rtlCol="0">
            <a:spAutoFit/>
          </a:bodyPr>
          <a:lstStyle/>
          <a:p>
            <a:pPr algn="ctr"/>
            <a:r>
              <a:rPr kumimoji="1" lang="ja-JP" altLang="en-US" sz="900" b="1">
                <a:solidFill>
                  <a:srgbClr val="8FD06B"/>
                </a:solidFill>
                <a:latin typeface="+mn-ea"/>
              </a:rPr>
              <a:t>支援団体</a:t>
            </a:r>
          </a:p>
        </p:txBody>
      </p:sp>
      <p:sp>
        <p:nvSpPr>
          <p:cNvPr id="6" name="テキスト ボックス 5"/>
          <p:cNvSpPr txBox="1"/>
          <p:nvPr/>
        </p:nvSpPr>
        <p:spPr>
          <a:xfrm>
            <a:off x="3182335" y="9537367"/>
            <a:ext cx="481222"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- 01 -</a:t>
            </a:r>
            <a:endParaRPr kumimoji="1" lang="ja-JP" altLang="en-US" sz="1000" dirty="0">
              <a:solidFill>
                <a:schemeClr val="bg1"/>
              </a:solidFill>
              <a:latin typeface="Showcard Gothic" panose="04020904020102020604" pitchFamily="82" charset="0"/>
            </a:endParaRPr>
          </a:p>
        </p:txBody>
      </p:sp>
    </p:spTree>
    <p:extLst>
      <p:ext uri="{BB962C8B-B14F-4D97-AF65-F5344CB8AC3E}">
        <p14:creationId xmlns:p14="http://schemas.microsoft.com/office/powerpoint/2010/main" val="326015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AE96B-563E-3B53-E2F5-8BB720ADC3EA}"/>
            </a:ext>
          </a:extLst>
        </p:cNvPr>
        <p:cNvGrpSpPr/>
        <p:nvPr/>
      </p:nvGrpSpPr>
      <p:grpSpPr>
        <a:xfrm>
          <a:off x="0" y="0"/>
          <a:ext cx="0" cy="0"/>
          <a:chOff x="0" y="0"/>
          <a:chExt cx="0" cy="0"/>
        </a:xfrm>
      </p:grpSpPr>
      <p:pic>
        <p:nvPicPr>
          <p:cNvPr id="2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フリーフォーム 12">
            <a:extLst>
              <a:ext uri="{FF2B5EF4-FFF2-40B4-BE49-F238E27FC236}">
                <a16:creationId xmlns:a16="http://schemas.microsoft.com/office/drawing/2014/main" id="{A701E9DE-E42B-DD93-482C-49E668C73D4A}"/>
              </a:ext>
            </a:extLst>
          </p:cNvPr>
          <p:cNvSpPr>
            <a:spLocks noGrp="1" noRot="1" noMove="1" noResize="1" noEditPoints="1" noAdjustHandles="1" noChangeArrowheads="1" noChangeShapeType="1"/>
          </p:cNvSpPr>
          <p:nvPr/>
        </p:nvSpPr>
        <p:spPr>
          <a:xfrm>
            <a:off x="0" y="-2"/>
            <a:ext cx="6858000" cy="1405577"/>
          </a:xfrm>
          <a:custGeom>
            <a:avLst/>
            <a:gdLst>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0 h 3000200"/>
              <a:gd name="connsiteX8" fmla="*/ 6858000 w 6858000"/>
              <a:gd name="connsiteY8" fmla="*/ 0 h 3000200"/>
              <a:gd name="connsiteX9" fmla="*/ 6858000 w 6858000"/>
              <a:gd name="connsiteY9" fmla="*/ 189047 h 3000200"/>
              <a:gd name="connsiteX10" fmla="*/ 0 w 6858000"/>
              <a:gd name="connsiteY10" fmla="*/ 189047 h 3000200"/>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1594623 h 3000200"/>
              <a:gd name="connsiteX8" fmla="*/ 0 w 6858000"/>
              <a:gd name="connsiteY8" fmla="*/ 0 h 3000200"/>
              <a:gd name="connsiteX9" fmla="*/ 6858000 w 6858000"/>
              <a:gd name="connsiteY9" fmla="*/ 0 h 3000200"/>
              <a:gd name="connsiteX10" fmla="*/ 6858000 w 6858000"/>
              <a:gd name="connsiteY10" fmla="*/ 189047 h 3000200"/>
              <a:gd name="connsiteX11" fmla="*/ 0 w 6858000"/>
              <a:gd name="connsiteY11" fmla="*/ 0 h 3000200"/>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1594623 h 3000200"/>
              <a:gd name="connsiteX8" fmla="*/ 6858000 w 6858000"/>
              <a:gd name="connsiteY8" fmla="*/ 189047 h 3000200"/>
              <a:gd name="connsiteX9" fmla="*/ 6858000 w 6858000"/>
              <a:gd name="connsiteY9" fmla="*/ 0 h 3000200"/>
              <a:gd name="connsiteX10" fmla="*/ 6858000 w 6858000"/>
              <a:gd name="connsiteY10" fmla="*/ 189047 h 3000200"/>
              <a:gd name="connsiteX0" fmla="*/ 0 w 6858000"/>
              <a:gd name="connsiteY0" fmla="*/ 0 h 1405577"/>
              <a:gd name="connsiteX1" fmla="*/ 6858000 w 6858000"/>
              <a:gd name="connsiteY1" fmla="*/ 0 h 1405577"/>
              <a:gd name="connsiteX2" fmla="*/ 6858000 w 6858000"/>
              <a:gd name="connsiteY2" fmla="*/ 799742 h 1405577"/>
              <a:gd name="connsiteX3" fmla="*/ 6858000 w 6858000"/>
              <a:gd name="connsiteY3" fmla="*/ 1309610 h 1405577"/>
              <a:gd name="connsiteX4" fmla="*/ 3429000 w 6858000"/>
              <a:gd name="connsiteY4" fmla="*/ 1309610 h 1405577"/>
              <a:gd name="connsiteX5" fmla="*/ 0 w 6858000"/>
              <a:gd name="connsiteY5" fmla="*/ 1309610 h 1405577"/>
              <a:gd name="connsiteX6" fmla="*/ 0 w 6858000"/>
              <a:gd name="connsiteY6" fmla="*/ 799742 h 1405577"/>
              <a:gd name="connsiteX7" fmla="*/ 0 w 6858000"/>
              <a:gd name="connsiteY7" fmla="*/ 0 h 140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405577">
                <a:moveTo>
                  <a:pt x="0" y="0"/>
                </a:moveTo>
                <a:lnTo>
                  <a:pt x="6858000" y="0"/>
                </a:lnTo>
                <a:lnTo>
                  <a:pt x="6858000" y="799742"/>
                </a:lnTo>
                <a:lnTo>
                  <a:pt x="6858000" y="1309610"/>
                </a:lnTo>
                <a:cubicBezTo>
                  <a:pt x="5715000" y="1642051"/>
                  <a:pt x="4572000" y="977168"/>
                  <a:pt x="3429000" y="1309610"/>
                </a:cubicBezTo>
                <a:cubicBezTo>
                  <a:pt x="2286000" y="1642051"/>
                  <a:pt x="1143000" y="977168"/>
                  <a:pt x="0" y="1309610"/>
                </a:cubicBezTo>
                <a:lnTo>
                  <a:pt x="0" y="799742"/>
                </a:lnTo>
                <a:lnTo>
                  <a:pt x="0" y="0"/>
                </a:lnTo>
                <a:close/>
              </a:path>
            </a:pathLst>
          </a:cu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テキスト ボックス 13">
            <a:extLst>
              <a:ext uri="{FF2B5EF4-FFF2-40B4-BE49-F238E27FC236}">
                <a16:creationId xmlns:a16="http://schemas.microsoft.com/office/drawing/2014/main" id="{94B962C2-3C33-31AF-D44D-B5A2B0CEDEBF}"/>
              </a:ext>
            </a:extLst>
          </p:cNvPr>
          <p:cNvSpPr txBox="1"/>
          <p:nvPr/>
        </p:nvSpPr>
        <p:spPr>
          <a:xfrm>
            <a:off x="2182510" y="288089"/>
            <a:ext cx="2492990" cy="553998"/>
          </a:xfrm>
          <a:prstGeom prst="rect">
            <a:avLst/>
          </a:prstGeom>
          <a:noFill/>
        </p:spPr>
        <p:txBody>
          <a:bodyPr wrap="none" rtlCol="0">
            <a:spAutoFit/>
          </a:bodyPr>
          <a:lstStyle/>
          <a:p>
            <a:pPr algn="ctr">
              <a:lnSpc>
                <a:spcPct val="150000"/>
              </a:lnSpc>
            </a:pPr>
            <a:r>
              <a:rPr kumimoji="1" lang="ja-JP" altLang="en-US" sz="2000" dirty="0">
                <a:latin typeface="+mn-ea"/>
              </a:rPr>
              <a:t>活　動　の　内　容</a:t>
            </a:r>
            <a:endParaRPr kumimoji="1" lang="ja-JP" altLang="en-US" sz="1600" b="1" dirty="0">
              <a:latin typeface="+mn-ea"/>
            </a:endParaRPr>
          </a:p>
        </p:txBody>
      </p:sp>
      <p:sp>
        <p:nvSpPr>
          <p:cNvPr id="15" name="テキスト ボックス 14">
            <a:extLst>
              <a:ext uri="{FF2B5EF4-FFF2-40B4-BE49-F238E27FC236}">
                <a16:creationId xmlns:a16="http://schemas.microsoft.com/office/drawing/2014/main" id="{59A097F4-6E4D-E843-A3DE-1447ACCB01B0}"/>
              </a:ext>
            </a:extLst>
          </p:cNvPr>
          <p:cNvSpPr txBox="1"/>
          <p:nvPr/>
        </p:nvSpPr>
        <p:spPr>
          <a:xfrm>
            <a:off x="331383" y="1565399"/>
            <a:ext cx="6195232" cy="2677656"/>
          </a:xfrm>
          <a:prstGeom prst="rect">
            <a:avLst/>
          </a:prstGeom>
          <a:noFill/>
        </p:spPr>
        <p:txBody>
          <a:bodyPr wrap="square" rtlCol="0">
            <a:spAutoFit/>
          </a:bodyPr>
          <a:lstStyle/>
          <a:p>
            <a:r>
              <a:rPr kumimoji="1" lang="ja-JP" altLang="en-US" sz="1200" dirty="0">
                <a:latin typeface="+mn-ea"/>
              </a:rPr>
              <a:t>業務の対象エリアは、市の核としての記憶を持つ前橋市の中心市街地「まちなか」。</a:t>
            </a:r>
            <a:endParaRPr kumimoji="1" lang="en-US" altLang="ja-JP" sz="1200" dirty="0">
              <a:latin typeface="+mn-ea"/>
            </a:endParaRPr>
          </a:p>
          <a:p>
            <a:endParaRPr kumimoji="1" lang="en-US" altLang="ja-JP" sz="1200" dirty="0">
              <a:latin typeface="+mn-ea"/>
            </a:endParaRPr>
          </a:p>
          <a:p>
            <a:r>
              <a:rPr kumimoji="1" lang="ja-JP" altLang="en-US" sz="1200" dirty="0">
                <a:latin typeface="+mn-ea"/>
              </a:rPr>
              <a:t>前橋市の地域活性化を目指したクリエイティブ活動を行う「ローカライフデザイナー」として、主に下記の取り組みをしていただきます。</a:t>
            </a:r>
            <a:endParaRPr kumimoji="1" lang="en-US" altLang="ja-JP" sz="1200" dirty="0">
              <a:latin typeface="+mn-ea"/>
            </a:endParaRPr>
          </a:p>
          <a:p>
            <a:endParaRPr kumimoji="1" lang="en-US" altLang="ja-JP" sz="1200" dirty="0">
              <a:latin typeface="+mn-ea"/>
            </a:endParaRPr>
          </a:p>
          <a:p>
            <a:pPr marL="171450" indent="-171450">
              <a:buFont typeface="Arial" panose="020B0604020202020204" pitchFamily="34" charset="0"/>
              <a:buChar char="•"/>
            </a:pPr>
            <a:r>
              <a:rPr kumimoji="1" lang="ja-JP" altLang="en-US" sz="1200" b="1" dirty="0">
                <a:latin typeface="+mn-ea"/>
              </a:rPr>
              <a:t>投資家と事業主体、建築家やデザイナーら、有識者と地域の抱える課題をマッチングさせ、ハードとソフトの両面からコーディネートを行う。</a:t>
            </a:r>
            <a:endParaRPr kumimoji="1" lang="en-US" altLang="ja-JP" sz="1200" b="1" dirty="0">
              <a:latin typeface="+mn-ea"/>
            </a:endParaRPr>
          </a:p>
          <a:p>
            <a:pPr marL="171450" indent="-171450">
              <a:buFont typeface="Arial" panose="020B0604020202020204" pitchFamily="34" charset="0"/>
              <a:buChar char="•"/>
            </a:pPr>
            <a:r>
              <a:rPr kumimoji="1" lang="ja-JP" altLang="en-US" sz="1200" b="1" dirty="0">
                <a:latin typeface="+mn-ea"/>
              </a:rPr>
              <a:t>郊外の良質な食材生産者や作家の活動、芸術活動を紹介する芽吹きのイベントの企画運営</a:t>
            </a:r>
            <a:endParaRPr kumimoji="1" lang="en-US" altLang="ja-JP" sz="1200" b="1" dirty="0">
              <a:latin typeface="+mn-ea"/>
            </a:endParaRPr>
          </a:p>
          <a:p>
            <a:pPr marL="171450" indent="-171450">
              <a:buFont typeface="Arial" panose="020B0604020202020204" pitchFamily="34" charset="0"/>
              <a:buChar char="•"/>
            </a:pPr>
            <a:r>
              <a:rPr kumimoji="1" lang="ja-JP" altLang="en-US" sz="1200" b="1" dirty="0">
                <a:latin typeface="+mn-ea"/>
              </a:rPr>
              <a:t>まちなかにひっそりとある個性的な個人店の発掘や紹介</a:t>
            </a:r>
            <a:endParaRPr kumimoji="1" lang="en-US" altLang="ja-JP" sz="1200" b="1" dirty="0">
              <a:latin typeface="+mn-ea"/>
            </a:endParaRPr>
          </a:p>
          <a:p>
            <a:pPr marL="171450" indent="-171450">
              <a:buFont typeface="Arial" panose="020B0604020202020204" pitchFamily="34" charset="0"/>
              <a:buChar char="•"/>
            </a:pPr>
            <a:r>
              <a:rPr kumimoji="1" lang="ja-JP" altLang="en-US" sz="1200" b="1" dirty="0">
                <a:latin typeface="+mn-ea"/>
              </a:rPr>
              <a:t>遊休不動産の利活用　</a:t>
            </a:r>
            <a:endParaRPr kumimoji="1" lang="en-US" altLang="ja-JP" sz="1200" b="1" dirty="0">
              <a:latin typeface="+mn-ea"/>
            </a:endParaRPr>
          </a:p>
          <a:p>
            <a:pPr marL="171450" indent="-171450">
              <a:buFont typeface="Arial" panose="020B0604020202020204" pitchFamily="34" charset="0"/>
              <a:buChar char="•"/>
            </a:pPr>
            <a:endParaRPr kumimoji="1" lang="en-US" altLang="ja-JP" sz="1200" dirty="0">
              <a:latin typeface="+mn-ea"/>
            </a:endParaRPr>
          </a:p>
          <a:p>
            <a:r>
              <a:rPr kumimoji="1" lang="ja-JP" altLang="en-US" sz="1200" dirty="0">
                <a:latin typeface="+mn-ea"/>
              </a:rPr>
              <a:t>上記以外にも、積極的に「まちなか」のコミュニティに飛び込み、様々なクリエイティブ活動を実施していただきます。</a:t>
            </a:r>
            <a:endParaRPr kumimoji="1" lang="en-US" altLang="ja-JP" sz="1200" dirty="0">
              <a:latin typeface="+mn-ea"/>
            </a:endParaRPr>
          </a:p>
        </p:txBody>
      </p:sp>
      <p:sp>
        <p:nvSpPr>
          <p:cNvPr id="16" name="正方形/長方形 15">
            <a:extLst>
              <a:ext uri="{FF2B5EF4-FFF2-40B4-BE49-F238E27FC236}">
                <a16:creationId xmlns:a16="http://schemas.microsoft.com/office/drawing/2014/main" id="{31181416-A95A-393B-9173-BCBF73C5154C}"/>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35E10402-A877-6E4F-7AD7-0A4920A9256A}"/>
              </a:ext>
            </a:extLst>
          </p:cNvPr>
          <p:cNvGrpSpPr/>
          <p:nvPr/>
        </p:nvGrpSpPr>
        <p:grpSpPr>
          <a:xfrm>
            <a:off x="436729" y="4470245"/>
            <a:ext cx="5972433" cy="364000"/>
            <a:chOff x="331383" y="7325273"/>
            <a:chExt cx="5972433" cy="364000"/>
          </a:xfrm>
        </p:grpSpPr>
        <p:cxnSp>
          <p:nvCxnSpPr>
            <p:cNvPr id="19" name="直線コネクタ 18">
              <a:extLst>
                <a:ext uri="{FF2B5EF4-FFF2-40B4-BE49-F238E27FC236}">
                  <a16:creationId xmlns:a16="http://schemas.microsoft.com/office/drawing/2014/main" id="{2EA06172-821E-801E-3B54-3B7163339AF6}"/>
                </a:ext>
              </a:extLst>
            </p:cNvPr>
            <p:cNvCxnSpPr>
              <a:cxnSpLocks/>
            </p:cNvCxnSpPr>
            <p:nvPr/>
          </p:nvCxnSpPr>
          <p:spPr>
            <a:xfrm>
              <a:off x="331383" y="7507273"/>
              <a:ext cx="5972433" cy="0"/>
            </a:xfrm>
            <a:prstGeom prst="line">
              <a:avLst/>
            </a:prstGeom>
            <a:ln w="38100" cap="rnd" cmpd="sng">
              <a:solidFill>
                <a:srgbClr val="8FD06B"/>
              </a:solidFill>
            </a:ln>
          </p:spPr>
          <p:style>
            <a:lnRef idx="2">
              <a:schemeClr val="accent1"/>
            </a:lnRef>
            <a:fillRef idx="0">
              <a:schemeClr val="accent1"/>
            </a:fillRef>
            <a:effectRef idx="1">
              <a:schemeClr val="accent1"/>
            </a:effectRef>
            <a:fontRef idx="minor">
              <a:schemeClr val="tx1"/>
            </a:fontRef>
          </p:style>
        </p:cxnSp>
        <p:sp>
          <p:nvSpPr>
            <p:cNvPr id="17" name="角丸四角形 16">
              <a:extLst>
                <a:ext uri="{FF2B5EF4-FFF2-40B4-BE49-F238E27FC236}">
                  <a16:creationId xmlns:a16="http://schemas.microsoft.com/office/drawing/2014/main" id="{EC863D27-2C8E-1E74-FDF9-9454C3E972DB}"/>
                </a:ext>
              </a:extLst>
            </p:cNvPr>
            <p:cNvSpPr/>
            <p:nvPr/>
          </p:nvSpPr>
          <p:spPr>
            <a:xfrm>
              <a:off x="1280436" y="7325273"/>
              <a:ext cx="4074326" cy="364000"/>
            </a:xfrm>
            <a:prstGeom prst="roundRect">
              <a:avLst>
                <a:gd name="adj" fmla="val 50000"/>
              </a:avLst>
            </a:prstGeom>
            <a:solidFill>
              <a:schemeClr val="bg1"/>
            </a:solidFill>
            <a:ln w="28575">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n-ea"/>
                </a:rPr>
                <a:t>関わっていただく主なまちなかの取り組み</a:t>
              </a:r>
            </a:p>
          </p:txBody>
        </p:sp>
      </p:grpSp>
      <p:sp>
        <p:nvSpPr>
          <p:cNvPr id="2" name="角丸四角形 1">
            <a:extLst>
              <a:ext uri="{FF2B5EF4-FFF2-40B4-BE49-F238E27FC236}">
                <a16:creationId xmlns:a16="http://schemas.microsoft.com/office/drawing/2014/main" id="{3560F7AD-3870-2725-CF79-758162D48FE1}"/>
              </a:ext>
            </a:extLst>
          </p:cNvPr>
          <p:cNvSpPr/>
          <p:nvPr/>
        </p:nvSpPr>
        <p:spPr>
          <a:xfrm>
            <a:off x="436728" y="5198762"/>
            <a:ext cx="5972433" cy="1505583"/>
          </a:xfrm>
          <a:prstGeom prst="roundRect">
            <a:avLst/>
          </a:prstGeom>
          <a:solidFill>
            <a:schemeClr val="bg1"/>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前橋国際芸術祭2026への「ふるさと納税」を活用した寄附にご協力ください！／前橋市">
            <a:extLst>
              <a:ext uri="{FF2B5EF4-FFF2-40B4-BE49-F238E27FC236}">
                <a16:creationId xmlns:a16="http://schemas.microsoft.com/office/drawing/2014/main" id="{8406216E-8738-2C1E-AF81-26961A61379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80933" y="5400805"/>
            <a:ext cx="1955800" cy="1101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99B9A6E-F035-4DA0-6E30-68688C7A4043}"/>
              </a:ext>
            </a:extLst>
          </p:cNvPr>
          <p:cNvSpPr txBox="1"/>
          <p:nvPr/>
        </p:nvSpPr>
        <p:spPr>
          <a:xfrm>
            <a:off x="578736" y="5380761"/>
            <a:ext cx="5688416" cy="307777"/>
          </a:xfrm>
          <a:prstGeom prst="rect">
            <a:avLst/>
          </a:prstGeom>
          <a:noFill/>
        </p:spPr>
        <p:txBody>
          <a:bodyPr wrap="square" rtlCol="0">
            <a:spAutoFit/>
          </a:bodyPr>
          <a:lstStyle/>
          <a:p>
            <a:r>
              <a:rPr kumimoji="1" lang="ja-JP" altLang="en-US" sz="1400" b="1" dirty="0">
                <a:solidFill>
                  <a:srgbClr val="8FD06B"/>
                </a:solidFill>
                <a:latin typeface="+mn-ea"/>
              </a:rPr>
              <a:t>前橋国際芸術祭</a:t>
            </a:r>
            <a:endParaRPr kumimoji="1" lang="en-US" altLang="ja-JP" sz="1400" b="1" dirty="0">
              <a:solidFill>
                <a:srgbClr val="8FD06B"/>
              </a:solidFill>
              <a:latin typeface="+mn-ea"/>
            </a:endParaRPr>
          </a:p>
        </p:txBody>
      </p:sp>
      <p:sp>
        <p:nvSpPr>
          <p:cNvPr id="4" name="テキスト ボックス 3">
            <a:extLst>
              <a:ext uri="{FF2B5EF4-FFF2-40B4-BE49-F238E27FC236}">
                <a16:creationId xmlns:a16="http://schemas.microsoft.com/office/drawing/2014/main" id="{E792F78A-A2F1-513B-0863-952DF16BC74A}"/>
              </a:ext>
            </a:extLst>
          </p:cNvPr>
          <p:cNvSpPr txBox="1"/>
          <p:nvPr/>
        </p:nvSpPr>
        <p:spPr>
          <a:xfrm>
            <a:off x="578736" y="5756539"/>
            <a:ext cx="3451551" cy="738664"/>
          </a:xfrm>
          <a:prstGeom prst="rect">
            <a:avLst/>
          </a:prstGeom>
          <a:noFill/>
        </p:spPr>
        <p:txBody>
          <a:bodyPr wrap="square" rtlCol="0">
            <a:spAutoFit/>
          </a:bodyPr>
          <a:lstStyle/>
          <a:p>
            <a:r>
              <a:rPr kumimoji="1" lang="ja-JP" altLang="en-US" sz="1050" dirty="0">
                <a:latin typeface="+mn-ea"/>
              </a:rPr>
              <a:t>前橋ビジョン「めぶく。」策定から</a:t>
            </a:r>
            <a:r>
              <a:rPr kumimoji="1" lang="en-US" altLang="ja-JP" sz="1050" dirty="0">
                <a:latin typeface="+mn-ea"/>
              </a:rPr>
              <a:t>10</a:t>
            </a:r>
            <a:r>
              <a:rPr kumimoji="1" lang="ja-JP" altLang="en-US" sz="1050" dirty="0">
                <a:latin typeface="+mn-ea"/>
              </a:rPr>
              <a:t>年目の節目に開催される国際芸術祭。事務局である前橋まちなかエージェンシーの一員として、開催に向けた様々なサポートを実施します。</a:t>
            </a:r>
            <a:endParaRPr kumimoji="1" lang="en-US" altLang="ja-JP" sz="1050" dirty="0">
              <a:latin typeface="+mn-ea"/>
            </a:endParaRPr>
          </a:p>
        </p:txBody>
      </p:sp>
      <p:pic>
        <p:nvPicPr>
          <p:cNvPr id="1030" name="Picture 6">
            <a:extLst>
              <a:ext uri="{FF2B5EF4-FFF2-40B4-BE49-F238E27FC236}">
                <a16:creationId xmlns:a16="http://schemas.microsoft.com/office/drawing/2014/main" id="{E0F2E896-1B3F-0DAB-25EF-58BB34D8289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99379" y="6145012"/>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a:extLst>
              <a:ext uri="{FF2B5EF4-FFF2-40B4-BE49-F238E27FC236}">
                <a16:creationId xmlns:a16="http://schemas.microsoft.com/office/drawing/2014/main" id="{6C6CC07B-F223-9B78-0E79-38C54C9E12B5}"/>
              </a:ext>
            </a:extLst>
          </p:cNvPr>
          <p:cNvSpPr/>
          <p:nvPr/>
        </p:nvSpPr>
        <p:spPr>
          <a:xfrm>
            <a:off x="436729" y="6907260"/>
            <a:ext cx="2782000" cy="2108206"/>
          </a:xfrm>
          <a:prstGeom prst="roundRect">
            <a:avLst/>
          </a:prstGeom>
          <a:solidFill>
            <a:schemeClr val="bg1"/>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3D91405A-2CA6-C1ED-2EC1-8116F8C46E74}"/>
              </a:ext>
            </a:extLst>
          </p:cNvPr>
          <p:cNvSpPr/>
          <p:nvPr/>
        </p:nvSpPr>
        <p:spPr>
          <a:xfrm>
            <a:off x="3627161" y="6911492"/>
            <a:ext cx="2782000" cy="2108206"/>
          </a:xfrm>
          <a:prstGeom prst="roundRect">
            <a:avLst/>
          </a:prstGeom>
          <a:solidFill>
            <a:schemeClr val="bg1"/>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6891F7E-36B2-4967-1353-D1488C3DBC04}"/>
              </a:ext>
            </a:extLst>
          </p:cNvPr>
          <p:cNvSpPr txBox="1"/>
          <p:nvPr/>
        </p:nvSpPr>
        <p:spPr>
          <a:xfrm>
            <a:off x="573631" y="7066562"/>
            <a:ext cx="2493660" cy="307777"/>
          </a:xfrm>
          <a:prstGeom prst="rect">
            <a:avLst/>
          </a:prstGeom>
          <a:noFill/>
        </p:spPr>
        <p:txBody>
          <a:bodyPr wrap="square" rtlCol="0">
            <a:spAutoFit/>
          </a:bodyPr>
          <a:lstStyle/>
          <a:p>
            <a:r>
              <a:rPr kumimoji="1" lang="ja-JP" altLang="en-US" sz="1400" b="1">
                <a:solidFill>
                  <a:srgbClr val="8FD06B"/>
                </a:solidFill>
                <a:latin typeface="+mn-ea"/>
              </a:rPr>
              <a:t>前橋</a:t>
            </a:r>
            <a:r>
              <a:rPr kumimoji="1" lang="en-US" altLang="ja-JP" sz="1400" b="1" dirty="0">
                <a:solidFill>
                  <a:srgbClr val="8FD06B"/>
                </a:solidFill>
                <a:latin typeface="+mn-ea"/>
              </a:rPr>
              <a:t>BOOKFES</a:t>
            </a:r>
          </a:p>
        </p:txBody>
      </p:sp>
      <p:sp>
        <p:nvSpPr>
          <p:cNvPr id="9" name="テキスト ボックス 8">
            <a:extLst>
              <a:ext uri="{FF2B5EF4-FFF2-40B4-BE49-F238E27FC236}">
                <a16:creationId xmlns:a16="http://schemas.microsoft.com/office/drawing/2014/main" id="{555A528B-8AB5-CF5B-2E46-F9B49BC10B2D}"/>
              </a:ext>
            </a:extLst>
          </p:cNvPr>
          <p:cNvSpPr txBox="1"/>
          <p:nvPr/>
        </p:nvSpPr>
        <p:spPr>
          <a:xfrm>
            <a:off x="573631" y="7409966"/>
            <a:ext cx="2493660" cy="738664"/>
          </a:xfrm>
          <a:prstGeom prst="rect">
            <a:avLst/>
          </a:prstGeom>
          <a:noFill/>
        </p:spPr>
        <p:txBody>
          <a:bodyPr wrap="square" rtlCol="0">
            <a:spAutoFit/>
          </a:bodyPr>
          <a:lstStyle/>
          <a:p>
            <a:r>
              <a:rPr lang="ja-JP" altLang="en-US" sz="1050">
                <a:latin typeface="+mn-ea"/>
              </a:rPr>
              <a:t>「本」と「人」と「まち」の出会いを、「本のやり取り」を通じて楽しむイベント。事務局の一員として、企画制作や関連イベントの調整等を実施します。</a:t>
            </a:r>
            <a:endParaRPr lang="en-US" altLang="ja-JP" sz="1050" dirty="0">
              <a:latin typeface="+mn-ea"/>
            </a:endParaRPr>
          </a:p>
        </p:txBody>
      </p:sp>
      <p:pic>
        <p:nvPicPr>
          <p:cNvPr id="1032" name="Picture 8" descr="前橋BOOK FES」2024 テキスト中継 - ほぼ日">
            <a:extLst>
              <a:ext uri="{FF2B5EF4-FFF2-40B4-BE49-F238E27FC236}">
                <a16:creationId xmlns:a16="http://schemas.microsoft.com/office/drawing/2014/main" id="{79382A7F-A183-3999-5539-6FC968B58DD0}"/>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a:fillRect/>
          </a:stretch>
        </p:blipFill>
        <p:spPr bwMode="auto">
          <a:xfrm>
            <a:off x="1693290" y="8232947"/>
            <a:ext cx="1374001" cy="8978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703B10A-4402-15F6-C054-654DF928D46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7252" y="8338049"/>
            <a:ext cx="576000" cy="576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AE231B0F-8E72-D776-B161-BD9DCCF02CE6}"/>
              </a:ext>
            </a:extLst>
          </p:cNvPr>
          <p:cNvSpPr txBox="1"/>
          <p:nvPr/>
        </p:nvSpPr>
        <p:spPr>
          <a:xfrm>
            <a:off x="3771331" y="7066562"/>
            <a:ext cx="2493660" cy="307777"/>
          </a:xfrm>
          <a:prstGeom prst="rect">
            <a:avLst/>
          </a:prstGeom>
          <a:noFill/>
        </p:spPr>
        <p:txBody>
          <a:bodyPr wrap="square" rtlCol="0">
            <a:spAutoFit/>
          </a:bodyPr>
          <a:lstStyle/>
          <a:p>
            <a:r>
              <a:rPr kumimoji="1" lang="ja-JP" altLang="en-US" sz="1400" b="1">
                <a:solidFill>
                  <a:srgbClr val="8FD06B"/>
                </a:solidFill>
                <a:latin typeface="+mn-ea"/>
              </a:rPr>
              <a:t>前橋まちなか新聞</a:t>
            </a:r>
            <a:endParaRPr kumimoji="1" lang="en-US" altLang="ja-JP" sz="1400" b="1" dirty="0">
              <a:solidFill>
                <a:srgbClr val="8FD06B"/>
              </a:solidFill>
              <a:latin typeface="+mn-ea"/>
            </a:endParaRPr>
          </a:p>
        </p:txBody>
      </p:sp>
      <p:sp>
        <p:nvSpPr>
          <p:cNvPr id="11" name="テキスト ボックス 10">
            <a:extLst>
              <a:ext uri="{FF2B5EF4-FFF2-40B4-BE49-F238E27FC236}">
                <a16:creationId xmlns:a16="http://schemas.microsoft.com/office/drawing/2014/main" id="{3F067DAF-2787-65E9-A400-6A55A5D0925B}"/>
              </a:ext>
            </a:extLst>
          </p:cNvPr>
          <p:cNvSpPr txBox="1"/>
          <p:nvPr/>
        </p:nvSpPr>
        <p:spPr>
          <a:xfrm>
            <a:off x="3708505" y="7409966"/>
            <a:ext cx="2493660" cy="900246"/>
          </a:xfrm>
          <a:prstGeom prst="rect">
            <a:avLst/>
          </a:prstGeom>
          <a:noFill/>
        </p:spPr>
        <p:txBody>
          <a:bodyPr wrap="square" rtlCol="0">
            <a:spAutoFit/>
          </a:bodyPr>
          <a:lstStyle/>
          <a:p>
            <a:r>
              <a:rPr lang="ja-JP" altLang="en-US" sz="1050">
                <a:latin typeface="+mn-ea"/>
              </a:rPr>
              <a:t>公益財団法人前橋市まちづくり公社が毎月</a:t>
            </a:r>
            <a:r>
              <a:rPr lang="en-US" altLang="ja-JP" sz="1050" dirty="0">
                <a:latin typeface="+mn-ea"/>
              </a:rPr>
              <a:t>1</a:t>
            </a:r>
            <a:r>
              <a:rPr lang="ja-JP" altLang="en-US" sz="1050">
                <a:latin typeface="+mn-ea"/>
              </a:rPr>
              <a:t>日に発行しているローカルなフリーペーパー。紙面の編集やまちで商いをしている店主のルーツを探る「店主のる</a:t>
            </a:r>
            <a:r>
              <a:rPr lang="en-US" altLang="ja-JP" sz="1050" dirty="0">
                <a:latin typeface="+mn-ea"/>
              </a:rPr>
              <a:t>〜</a:t>
            </a:r>
            <a:r>
              <a:rPr lang="ja-JP" altLang="en-US" sz="1050">
                <a:latin typeface="+mn-ea"/>
              </a:rPr>
              <a:t>つぼ」の取材を実施します。</a:t>
            </a:r>
            <a:endParaRPr lang="en-US" altLang="ja-JP" sz="1050" dirty="0">
              <a:latin typeface="+mn-ea"/>
            </a:endParaRPr>
          </a:p>
        </p:txBody>
      </p:sp>
      <p:pic>
        <p:nvPicPr>
          <p:cNvPr id="1036" name="Picture 12">
            <a:extLst>
              <a:ext uri="{FF2B5EF4-FFF2-40B4-BE49-F238E27FC236}">
                <a16:creationId xmlns:a16="http://schemas.microsoft.com/office/drawing/2014/main" id="{D2F62820-855B-DA78-168B-66B1B944883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053573" y="8338049"/>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descr="紙の広告&#10;&#10;AI 生成コンテンツは誤りを含む可能性があります。">
            <a:extLst>
              <a:ext uri="{FF2B5EF4-FFF2-40B4-BE49-F238E27FC236}">
                <a16:creationId xmlns:a16="http://schemas.microsoft.com/office/drawing/2014/main" id="{B59A3A64-0DBF-06A0-3AC3-66AFCD4D7C8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09508" y="8307632"/>
            <a:ext cx="1292657" cy="823121"/>
          </a:xfrm>
          <a:prstGeom prst="rect">
            <a:avLst/>
          </a:prstGeom>
        </p:spPr>
      </p:pic>
      <p:sp>
        <p:nvSpPr>
          <p:cNvPr id="25" name="テキスト ボックス 24"/>
          <p:cNvSpPr txBox="1"/>
          <p:nvPr/>
        </p:nvSpPr>
        <p:spPr>
          <a:xfrm>
            <a:off x="3184739" y="9537367"/>
            <a:ext cx="476413"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- 02 -</a:t>
            </a:r>
            <a:endParaRPr kumimoji="1" lang="ja-JP" altLang="en-US" sz="1000" dirty="0">
              <a:solidFill>
                <a:schemeClr val="bg1"/>
              </a:solidFill>
              <a:latin typeface="Showcard Gothic" panose="04020904020102020604" pitchFamily="82" charset="0"/>
            </a:endParaRPr>
          </a:p>
        </p:txBody>
      </p:sp>
    </p:spTree>
    <p:extLst>
      <p:ext uri="{BB962C8B-B14F-4D97-AF65-F5344CB8AC3E}">
        <p14:creationId xmlns:p14="http://schemas.microsoft.com/office/powerpoint/2010/main" val="3052863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 name="フリーフォーム 12">
            <a:extLst>
              <a:ext uri="{FF2B5EF4-FFF2-40B4-BE49-F238E27FC236}">
                <a16:creationId xmlns:a16="http://schemas.microsoft.com/office/drawing/2014/main" id="{79B48D14-645E-D3E8-A9C5-A7389E7C5781}"/>
              </a:ext>
            </a:extLst>
          </p:cNvPr>
          <p:cNvSpPr>
            <a:spLocks noGrp="1" noRot="1" noMove="1" noResize="1" noEditPoints="1" noAdjustHandles="1" noChangeArrowheads="1" noChangeShapeType="1"/>
          </p:cNvSpPr>
          <p:nvPr/>
        </p:nvSpPr>
        <p:spPr>
          <a:xfrm>
            <a:off x="0" y="-2"/>
            <a:ext cx="6858000" cy="1405577"/>
          </a:xfrm>
          <a:custGeom>
            <a:avLst/>
            <a:gdLst>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0 h 3000200"/>
              <a:gd name="connsiteX8" fmla="*/ 6858000 w 6858000"/>
              <a:gd name="connsiteY8" fmla="*/ 0 h 3000200"/>
              <a:gd name="connsiteX9" fmla="*/ 6858000 w 6858000"/>
              <a:gd name="connsiteY9" fmla="*/ 189047 h 3000200"/>
              <a:gd name="connsiteX10" fmla="*/ 0 w 6858000"/>
              <a:gd name="connsiteY10" fmla="*/ 189047 h 3000200"/>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1594623 h 3000200"/>
              <a:gd name="connsiteX8" fmla="*/ 0 w 6858000"/>
              <a:gd name="connsiteY8" fmla="*/ 0 h 3000200"/>
              <a:gd name="connsiteX9" fmla="*/ 6858000 w 6858000"/>
              <a:gd name="connsiteY9" fmla="*/ 0 h 3000200"/>
              <a:gd name="connsiteX10" fmla="*/ 6858000 w 6858000"/>
              <a:gd name="connsiteY10" fmla="*/ 189047 h 3000200"/>
              <a:gd name="connsiteX11" fmla="*/ 0 w 6858000"/>
              <a:gd name="connsiteY11" fmla="*/ 0 h 3000200"/>
              <a:gd name="connsiteX0" fmla="*/ 0 w 6858000"/>
              <a:gd name="connsiteY0" fmla="*/ 1594623 h 3000200"/>
              <a:gd name="connsiteX1" fmla="*/ 6858000 w 6858000"/>
              <a:gd name="connsiteY1" fmla="*/ 1594623 h 3000200"/>
              <a:gd name="connsiteX2" fmla="*/ 6858000 w 6858000"/>
              <a:gd name="connsiteY2" fmla="*/ 2394365 h 3000200"/>
              <a:gd name="connsiteX3" fmla="*/ 6858000 w 6858000"/>
              <a:gd name="connsiteY3" fmla="*/ 2904233 h 3000200"/>
              <a:gd name="connsiteX4" fmla="*/ 3429000 w 6858000"/>
              <a:gd name="connsiteY4" fmla="*/ 2904233 h 3000200"/>
              <a:gd name="connsiteX5" fmla="*/ 0 w 6858000"/>
              <a:gd name="connsiteY5" fmla="*/ 2904233 h 3000200"/>
              <a:gd name="connsiteX6" fmla="*/ 0 w 6858000"/>
              <a:gd name="connsiteY6" fmla="*/ 2394365 h 3000200"/>
              <a:gd name="connsiteX7" fmla="*/ 0 w 6858000"/>
              <a:gd name="connsiteY7" fmla="*/ 1594623 h 3000200"/>
              <a:gd name="connsiteX8" fmla="*/ 6858000 w 6858000"/>
              <a:gd name="connsiteY8" fmla="*/ 189047 h 3000200"/>
              <a:gd name="connsiteX9" fmla="*/ 6858000 w 6858000"/>
              <a:gd name="connsiteY9" fmla="*/ 0 h 3000200"/>
              <a:gd name="connsiteX10" fmla="*/ 6858000 w 6858000"/>
              <a:gd name="connsiteY10" fmla="*/ 189047 h 3000200"/>
              <a:gd name="connsiteX0" fmla="*/ 0 w 6858000"/>
              <a:gd name="connsiteY0" fmla="*/ 0 h 1405577"/>
              <a:gd name="connsiteX1" fmla="*/ 6858000 w 6858000"/>
              <a:gd name="connsiteY1" fmla="*/ 0 h 1405577"/>
              <a:gd name="connsiteX2" fmla="*/ 6858000 w 6858000"/>
              <a:gd name="connsiteY2" fmla="*/ 799742 h 1405577"/>
              <a:gd name="connsiteX3" fmla="*/ 6858000 w 6858000"/>
              <a:gd name="connsiteY3" fmla="*/ 1309610 h 1405577"/>
              <a:gd name="connsiteX4" fmla="*/ 3429000 w 6858000"/>
              <a:gd name="connsiteY4" fmla="*/ 1309610 h 1405577"/>
              <a:gd name="connsiteX5" fmla="*/ 0 w 6858000"/>
              <a:gd name="connsiteY5" fmla="*/ 1309610 h 1405577"/>
              <a:gd name="connsiteX6" fmla="*/ 0 w 6858000"/>
              <a:gd name="connsiteY6" fmla="*/ 799742 h 1405577"/>
              <a:gd name="connsiteX7" fmla="*/ 0 w 6858000"/>
              <a:gd name="connsiteY7" fmla="*/ 0 h 140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405577">
                <a:moveTo>
                  <a:pt x="0" y="0"/>
                </a:moveTo>
                <a:lnTo>
                  <a:pt x="6858000" y="0"/>
                </a:lnTo>
                <a:lnTo>
                  <a:pt x="6858000" y="799742"/>
                </a:lnTo>
                <a:lnTo>
                  <a:pt x="6858000" y="1309610"/>
                </a:lnTo>
                <a:cubicBezTo>
                  <a:pt x="5715000" y="1642051"/>
                  <a:pt x="4572000" y="977168"/>
                  <a:pt x="3429000" y="1309610"/>
                </a:cubicBezTo>
                <a:cubicBezTo>
                  <a:pt x="2286000" y="1642051"/>
                  <a:pt x="1143000" y="977168"/>
                  <a:pt x="0" y="1309610"/>
                </a:cubicBezTo>
                <a:lnTo>
                  <a:pt x="0" y="799742"/>
                </a:lnTo>
                <a:lnTo>
                  <a:pt x="0" y="0"/>
                </a:lnTo>
                <a:close/>
              </a:path>
            </a:pathLst>
          </a:cu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4" name="テキスト ボックス 13">
            <a:extLst>
              <a:ext uri="{FF2B5EF4-FFF2-40B4-BE49-F238E27FC236}">
                <a16:creationId xmlns:a16="http://schemas.microsoft.com/office/drawing/2014/main" id="{F185D0D9-696A-EB2A-EB0F-1B1A5449E003}"/>
              </a:ext>
            </a:extLst>
          </p:cNvPr>
          <p:cNvSpPr txBox="1"/>
          <p:nvPr/>
        </p:nvSpPr>
        <p:spPr>
          <a:xfrm>
            <a:off x="2052680" y="288089"/>
            <a:ext cx="2752677" cy="553998"/>
          </a:xfrm>
          <a:prstGeom prst="rect">
            <a:avLst/>
          </a:prstGeom>
          <a:noFill/>
        </p:spPr>
        <p:txBody>
          <a:bodyPr wrap="none" rtlCol="0">
            <a:spAutoFit/>
          </a:bodyPr>
          <a:lstStyle/>
          <a:p>
            <a:pPr algn="ctr">
              <a:lnSpc>
                <a:spcPct val="150000"/>
              </a:lnSpc>
            </a:pPr>
            <a:r>
              <a:rPr kumimoji="1" lang="ja-JP" altLang="en-US" sz="2000" b="1" dirty="0">
                <a:latin typeface="+mn-ea"/>
              </a:rPr>
              <a:t>着</a:t>
            </a:r>
            <a:r>
              <a:rPr kumimoji="1" lang="en-US" altLang="ja-JP" sz="2000" b="1" dirty="0">
                <a:latin typeface="+mn-ea"/>
              </a:rPr>
              <a:t> </a:t>
            </a:r>
            <a:r>
              <a:rPr kumimoji="1" lang="ja-JP" altLang="en-US" sz="2000" b="1" dirty="0">
                <a:latin typeface="+mn-ea"/>
              </a:rPr>
              <a:t>任</a:t>
            </a:r>
            <a:r>
              <a:rPr kumimoji="1" lang="en-US" altLang="ja-JP" sz="2000" b="1" dirty="0">
                <a:latin typeface="+mn-ea"/>
              </a:rPr>
              <a:t> </a:t>
            </a:r>
            <a:r>
              <a:rPr kumimoji="1" lang="ja-JP" altLang="en-US" sz="2000" b="1" dirty="0">
                <a:latin typeface="+mn-ea"/>
              </a:rPr>
              <a:t>ま</a:t>
            </a:r>
            <a:r>
              <a:rPr kumimoji="1" lang="en-US" altLang="ja-JP" sz="2000" b="1" dirty="0">
                <a:latin typeface="+mn-ea"/>
              </a:rPr>
              <a:t> </a:t>
            </a:r>
            <a:r>
              <a:rPr kumimoji="1" lang="ja-JP" altLang="en-US" sz="2000" b="1" dirty="0">
                <a:latin typeface="+mn-ea"/>
              </a:rPr>
              <a:t>で</a:t>
            </a:r>
            <a:r>
              <a:rPr kumimoji="1" lang="en-US" altLang="ja-JP" sz="2000" b="1" dirty="0">
                <a:latin typeface="+mn-ea"/>
              </a:rPr>
              <a:t> </a:t>
            </a:r>
            <a:r>
              <a:rPr kumimoji="1" lang="ja-JP" altLang="en-US" sz="2000" b="1" dirty="0">
                <a:latin typeface="+mn-ea"/>
              </a:rPr>
              <a:t>の</a:t>
            </a:r>
            <a:r>
              <a:rPr kumimoji="1" lang="en-US" altLang="ja-JP" sz="2000" b="1" dirty="0">
                <a:latin typeface="+mn-ea"/>
              </a:rPr>
              <a:t> </a:t>
            </a:r>
            <a:r>
              <a:rPr kumimoji="1" lang="ja-JP" altLang="en-US" sz="2000" b="1" dirty="0">
                <a:latin typeface="+mn-ea"/>
              </a:rPr>
              <a:t>フ</a:t>
            </a:r>
            <a:r>
              <a:rPr kumimoji="1" lang="en-US" altLang="ja-JP" sz="2000" b="1" dirty="0">
                <a:latin typeface="+mn-ea"/>
              </a:rPr>
              <a:t> </a:t>
            </a:r>
            <a:r>
              <a:rPr kumimoji="1" lang="ja-JP" altLang="en-US" sz="2000" b="1" dirty="0">
                <a:latin typeface="+mn-ea"/>
              </a:rPr>
              <a:t>ロ</a:t>
            </a:r>
            <a:r>
              <a:rPr kumimoji="1" lang="en-US" altLang="ja-JP" sz="2000" b="1" dirty="0">
                <a:latin typeface="+mn-ea"/>
              </a:rPr>
              <a:t> </a:t>
            </a:r>
            <a:r>
              <a:rPr kumimoji="1" lang="ja-JP" altLang="en-US" sz="2000" b="1" dirty="0" err="1">
                <a:latin typeface="+mn-ea"/>
              </a:rPr>
              <a:t>ー</a:t>
            </a:r>
            <a:endParaRPr kumimoji="1" lang="ja-JP" altLang="en-US" sz="2000" b="1" dirty="0">
              <a:latin typeface="+mn-ea"/>
            </a:endParaRPr>
          </a:p>
        </p:txBody>
      </p:sp>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8D8D9386-56C0-0E9F-BAA3-1C358926B69D}"/>
              </a:ext>
            </a:extLst>
          </p:cNvPr>
          <p:cNvSpPr/>
          <p:nvPr/>
        </p:nvSpPr>
        <p:spPr>
          <a:xfrm>
            <a:off x="423920" y="1580042"/>
            <a:ext cx="6010155" cy="3820066"/>
          </a:xfrm>
          <a:prstGeom prst="roundRect">
            <a:avLst/>
          </a:pr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テキスト ボックス 11">
            <a:extLst>
              <a:ext uri="{FF2B5EF4-FFF2-40B4-BE49-F238E27FC236}">
                <a16:creationId xmlns:a16="http://schemas.microsoft.com/office/drawing/2014/main" id="{6A58BE1D-458C-27BF-952C-D7778124B181}"/>
              </a:ext>
            </a:extLst>
          </p:cNvPr>
          <p:cNvSpPr txBox="1"/>
          <p:nvPr/>
        </p:nvSpPr>
        <p:spPr>
          <a:xfrm>
            <a:off x="697436" y="1824596"/>
            <a:ext cx="400110" cy="2028240"/>
          </a:xfrm>
          <a:prstGeom prst="rect">
            <a:avLst/>
          </a:prstGeom>
          <a:noFill/>
        </p:spPr>
        <p:txBody>
          <a:bodyPr vert="eaVert" wrap="square" lIns="91440" tIns="45720" rIns="91440" bIns="45720" rtlCol="0" anchor="t">
            <a:spAutoFit/>
          </a:bodyPr>
          <a:lstStyle/>
          <a:p>
            <a:r>
              <a:rPr lang="ja-JP" altLang="en-US" sz="1400" b="1">
                <a:latin typeface="游ゴシック"/>
                <a:ea typeface="游ゴシック"/>
              </a:rPr>
              <a:t>協力隊（インターン）</a:t>
            </a:r>
            <a:endParaRPr lang="ja-JP" altLang="en-US" sz="1400" b="1" dirty="0">
              <a:latin typeface="游ゴシック"/>
              <a:ea typeface="游ゴシック"/>
            </a:endParaRPr>
          </a:p>
        </p:txBody>
      </p:sp>
      <p:sp>
        <p:nvSpPr>
          <p:cNvPr id="20" name="角丸四角形 19">
            <a:extLst>
              <a:ext uri="{FF2B5EF4-FFF2-40B4-BE49-F238E27FC236}">
                <a16:creationId xmlns:a16="http://schemas.microsoft.com/office/drawing/2014/main" id="{3A7EF397-B84E-5E93-5E59-B4EFAB36EF85}"/>
              </a:ext>
            </a:extLst>
          </p:cNvPr>
          <p:cNvSpPr/>
          <p:nvPr/>
        </p:nvSpPr>
        <p:spPr>
          <a:xfrm>
            <a:off x="423920" y="5529255"/>
            <a:ext cx="6010155" cy="2357355"/>
          </a:xfrm>
          <a:prstGeom prst="roundRect">
            <a:avLst/>
          </a:pr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CC8906CC-46F1-F05C-6CA9-29BFB26401BE}"/>
              </a:ext>
            </a:extLst>
          </p:cNvPr>
          <p:cNvSpPr txBox="1"/>
          <p:nvPr/>
        </p:nvSpPr>
        <p:spPr>
          <a:xfrm>
            <a:off x="687911" y="5672990"/>
            <a:ext cx="400110" cy="92398"/>
          </a:xfrm>
          <a:prstGeom prst="rect">
            <a:avLst/>
          </a:prstGeom>
          <a:noFill/>
        </p:spPr>
        <p:txBody>
          <a:bodyPr vert="eaVert" wrap="none" lIns="91440" tIns="45720" rIns="91440" bIns="45720" rtlCol="0" anchor="t">
            <a:spAutoFit/>
          </a:bodyPr>
          <a:lstStyle/>
          <a:p>
            <a:endParaRPr lang="ja-JP" altLang="en-US" sz="1400" b="1" dirty="0">
              <a:latin typeface="游ゴシック"/>
              <a:ea typeface="游ゴシック"/>
            </a:endParaRPr>
          </a:p>
        </p:txBody>
      </p:sp>
      <p:sp>
        <p:nvSpPr>
          <p:cNvPr id="23" name="角丸四角形 22">
            <a:extLst>
              <a:ext uri="{FF2B5EF4-FFF2-40B4-BE49-F238E27FC236}">
                <a16:creationId xmlns:a16="http://schemas.microsoft.com/office/drawing/2014/main" id="{80E2D4B5-12AE-8A80-6C73-0014F779DB80}"/>
              </a:ext>
            </a:extLst>
          </p:cNvPr>
          <p:cNvSpPr/>
          <p:nvPr/>
        </p:nvSpPr>
        <p:spPr>
          <a:xfrm>
            <a:off x="1409649" y="1890702"/>
            <a:ext cx="4702797" cy="1031897"/>
          </a:xfrm>
          <a:prstGeom prst="roundRect">
            <a:avLst>
              <a:gd name="adj" fmla="val 66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テキスト ボックス 25">
            <a:extLst>
              <a:ext uri="{FF2B5EF4-FFF2-40B4-BE49-F238E27FC236}">
                <a16:creationId xmlns:a16="http://schemas.microsoft.com/office/drawing/2014/main" id="{C207CA7F-EEB4-42DF-B1DB-8B9DDE3DBD7F}"/>
              </a:ext>
            </a:extLst>
          </p:cNvPr>
          <p:cNvSpPr txBox="1"/>
          <p:nvPr/>
        </p:nvSpPr>
        <p:spPr>
          <a:xfrm>
            <a:off x="1513476" y="2239111"/>
            <a:ext cx="4495141" cy="600164"/>
          </a:xfrm>
          <a:prstGeom prst="rect">
            <a:avLst/>
          </a:prstGeom>
          <a:noFill/>
        </p:spPr>
        <p:txBody>
          <a:bodyPr wrap="square" rtlCol="0">
            <a:spAutoFit/>
          </a:bodyPr>
          <a:lstStyle/>
          <a:p>
            <a:r>
              <a:rPr kumimoji="1" lang="ja-JP" altLang="en-US" sz="1100">
                <a:latin typeface="+mn-ea"/>
              </a:rPr>
              <a:t>お問い合わせをいただいた後、まずは簡単な面談を実施します。</a:t>
            </a:r>
            <a:endParaRPr kumimoji="1" lang="en-US" altLang="ja-JP" sz="1100" dirty="0">
              <a:latin typeface="+mn-ea"/>
            </a:endParaRPr>
          </a:p>
          <a:p>
            <a:r>
              <a:rPr kumimoji="1" lang="ja-JP" altLang="en-US" sz="1100">
                <a:latin typeface="+mn-ea"/>
              </a:rPr>
              <a:t>面談では、地域おこし協力隊の制度説明や隊員としての活動内容、現在のまちの状況などをざっくばらんにお話しします。</a:t>
            </a:r>
            <a:endParaRPr kumimoji="1" lang="en-US" altLang="ja-JP" sz="1100" dirty="0">
              <a:latin typeface="+mn-ea"/>
            </a:endParaRPr>
          </a:p>
        </p:txBody>
      </p:sp>
      <p:sp>
        <p:nvSpPr>
          <p:cNvPr id="30" name="テキスト ボックス 29">
            <a:extLst>
              <a:ext uri="{FF2B5EF4-FFF2-40B4-BE49-F238E27FC236}">
                <a16:creationId xmlns:a16="http://schemas.microsoft.com/office/drawing/2014/main" id="{2E9D542A-8CE6-1C21-6CC7-B04200F917A4}"/>
              </a:ext>
            </a:extLst>
          </p:cNvPr>
          <p:cNvSpPr txBox="1"/>
          <p:nvPr/>
        </p:nvSpPr>
        <p:spPr>
          <a:xfrm>
            <a:off x="1513475" y="1706833"/>
            <a:ext cx="786665" cy="646331"/>
          </a:xfrm>
          <a:prstGeom prst="rect">
            <a:avLst/>
          </a:prstGeom>
          <a:noFill/>
        </p:spPr>
        <p:txBody>
          <a:bodyPr wrap="square" rtlCol="0">
            <a:spAutoFit/>
          </a:bodyPr>
          <a:lstStyle/>
          <a:p>
            <a:r>
              <a:rPr kumimoji="1" lang="en-US" altLang="ja-JP" sz="3600" b="1" dirty="0">
                <a:ln>
                  <a:solidFill>
                    <a:schemeClr val="bg1"/>
                  </a:solidFill>
                </a:ln>
                <a:solidFill>
                  <a:srgbClr val="8FD06B"/>
                </a:solidFill>
                <a:latin typeface="Showcard Gothic" panose="04020904020102020604" pitchFamily="82" charset="0"/>
              </a:rPr>
              <a:t>01</a:t>
            </a:r>
          </a:p>
        </p:txBody>
      </p:sp>
      <p:sp>
        <p:nvSpPr>
          <p:cNvPr id="31" name="テキスト ボックス 30">
            <a:extLst>
              <a:ext uri="{FF2B5EF4-FFF2-40B4-BE49-F238E27FC236}">
                <a16:creationId xmlns:a16="http://schemas.microsoft.com/office/drawing/2014/main" id="{0D96670F-9AB7-83AB-3A4B-C0D3A5AFC736}"/>
              </a:ext>
            </a:extLst>
          </p:cNvPr>
          <p:cNvSpPr txBox="1"/>
          <p:nvPr/>
        </p:nvSpPr>
        <p:spPr>
          <a:xfrm>
            <a:off x="2177576" y="1903399"/>
            <a:ext cx="3831041" cy="276999"/>
          </a:xfrm>
          <a:prstGeom prst="rect">
            <a:avLst/>
          </a:prstGeom>
          <a:noFill/>
        </p:spPr>
        <p:txBody>
          <a:bodyPr wrap="square" rtlCol="0">
            <a:spAutoFit/>
          </a:bodyPr>
          <a:lstStyle/>
          <a:p>
            <a:r>
              <a:rPr kumimoji="1" lang="ja-JP" altLang="en-US" sz="1200" b="1">
                <a:latin typeface="+mn-ea"/>
              </a:rPr>
              <a:t>お問い合わせ・制度の説明</a:t>
            </a:r>
            <a:endParaRPr kumimoji="1" lang="en-US" altLang="ja-JP" sz="1200" b="1" dirty="0">
              <a:latin typeface="+mn-ea"/>
            </a:endParaRPr>
          </a:p>
        </p:txBody>
      </p:sp>
      <p:sp>
        <p:nvSpPr>
          <p:cNvPr id="32" name="角丸四角形 31">
            <a:extLst>
              <a:ext uri="{FF2B5EF4-FFF2-40B4-BE49-F238E27FC236}">
                <a16:creationId xmlns:a16="http://schemas.microsoft.com/office/drawing/2014/main" id="{64B92977-2853-494E-1661-565DAD45D3C3}"/>
              </a:ext>
            </a:extLst>
          </p:cNvPr>
          <p:cNvSpPr/>
          <p:nvPr/>
        </p:nvSpPr>
        <p:spPr>
          <a:xfrm>
            <a:off x="1409649" y="3089341"/>
            <a:ext cx="4702797" cy="1031897"/>
          </a:xfrm>
          <a:prstGeom prst="roundRect">
            <a:avLst>
              <a:gd name="adj" fmla="val 66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3" name="テキスト ボックス 32">
            <a:extLst>
              <a:ext uri="{FF2B5EF4-FFF2-40B4-BE49-F238E27FC236}">
                <a16:creationId xmlns:a16="http://schemas.microsoft.com/office/drawing/2014/main" id="{B73C36D9-E2D4-84E6-272E-166CEBE55699}"/>
              </a:ext>
            </a:extLst>
          </p:cNvPr>
          <p:cNvSpPr txBox="1"/>
          <p:nvPr/>
        </p:nvSpPr>
        <p:spPr>
          <a:xfrm>
            <a:off x="1513476" y="3426175"/>
            <a:ext cx="4495141" cy="600164"/>
          </a:xfrm>
          <a:prstGeom prst="rect">
            <a:avLst/>
          </a:prstGeom>
          <a:noFill/>
        </p:spPr>
        <p:txBody>
          <a:bodyPr wrap="square" rtlCol="0">
            <a:spAutoFit/>
          </a:bodyPr>
          <a:lstStyle/>
          <a:p>
            <a:r>
              <a:rPr kumimoji="1" lang="ja-JP" altLang="en-US" sz="1100">
                <a:latin typeface="+mn-ea"/>
              </a:rPr>
              <a:t>協力隊インターンの実施に向けて、前橋市、前橋まちなかエージェンシーとの三者面談を実施します。面談では、隊員として実施したい活動の内容やビジョンを聞き、審査を行います。</a:t>
            </a:r>
            <a:endParaRPr kumimoji="1" lang="en-US" altLang="ja-JP" sz="1100" dirty="0">
              <a:latin typeface="+mn-ea"/>
            </a:endParaRPr>
          </a:p>
        </p:txBody>
      </p:sp>
      <p:sp>
        <p:nvSpPr>
          <p:cNvPr id="34" name="テキスト ボックス 33">
            <a:extLst>
              <a:ext uri="{FF2B5EF4-FFF2-40B4-BE49-F238E27FC236}">
                <a16:creationId xmlns:a16="http://schemas.microsoft.com/office/drawing/2014/main" id="{03EC8F78-DD95-FCD1-9C29-5E218963823F}"/>
              </a:ext>
            </a:extLst>
          </p:cNvPr>
          <p:cNvSpPr txBox="1"/>
          <p:nvPr/>
        </p:nvSpPr>
        <p:spPr>
          <a:xfrm>
            <a:off x="1513475" y="2905472"/>
            <a:ext cx="786665" cy="646331"/>
          </a:xfrm>
          <a:prstGeom prst="rect">
            <a:avLst/>
          </a:prstGeom>
          <a:noFill/>
        </p:spPr>
        <p:txBody>
          <a:bodyPr wrap="square" rtlCol="0">
            <a:spAutoFit/>
          </a:bodyPr>
          <a:lstStyle/>
          <a:p>
            <a:r>
              <a:rPr kumimoji="1" lang="en-US" altLang="ja-JP" sz="3600" b="1" dirty="0">
                <a:ln>
                  <a:solidFill>
                    <a:schemeClr val="bg1"/>
                  </a:solidFill>
                </a:ln>
                <a:solidFill>
                  <a:srgbClr val="8FD06B"/>
                </a:solidFill>
                <a:latin typeface="Showcard Gothic" panose="04020904020102020604" pitchFamily="82" charset="0"/>
              </a:rPr>
              <a:t>02</a:t>
            </a:r>
          </a:p>
        </p:txBody>
      </p:sp>
      <p:sp>
        <p:nvSpPr>
          <p:cNvPr id="35" name="テキスト ボックス 34">
            <a:extLst>
              <a:ext uri="{FF2B5EF4-FFF2-40B4-BE49-F238E27FC236}">
                <a16:creationId xmlns:a16="http://schemas.microsoft.com/office/drawing/2014/main" id="{08F8B0CD-BCDB-3F2F-8BF0-FEB4B2AE7E96}"/>
              </a:ext>
            </a:extLst>
          </p:cNvPr>
          <p:cNvSpPr txBox="1"/>
          <p:nvPr/>
        </p:nvSpPr>
        <p:spPr>
          <a:xfrm>
            <a:off x="2177576" y="3102038"/>
            <a:ext cx="3831041" cy="276999"/>
          </a:xfrm>
          <a:prstGeom prst="rect">
            <a:avLst/>
          </a:prstGeom>
          <a:noFill/>
        </p:spPr>
        <p:txBody>
          <a:bodyPr wrap="square" rtlCol="0">
            <a:spAutoFit/>
          </a:bodyPr>
          <a:lstStyle/>
          <a:p>
            <a:r>
              <a:rPr kumimoji="1" lang="ja-JP" altLang="en-US" sz="1200" b="1">
                <a:latin typeface="+mn-ea"/>
              </a:rPr>
              <a:t>協力隊インターンに向けた面談・審査</a:t>
            </a:r>
            <a:endParaRPr kumimoji="1" lang="en-US" altLang="ja-JP" sz="1200" b="1" dirty="0">
              <a:latin typeface="+mn-ea"/>
            </a:endParaRPr>
          </a:p>
        </p:txBody>
      </p:sp>
      <p:sp>
        <p:nvSpPr>
          <p:cNvPr id="36" name="角丸四角形 35">
            <a:extLst>
              <a:ext uri="{FF2B5EF4-FFF2-40B4-BE49-F238E27FC236}">
                <a16:creationId xmlns:a16="http://schemas.microsoft.com/office/drawing/2014/main" id="{8FF17C02-9884-1740-66F1-5F8079A28B7E}"/>
              </a:ext>
            </a:extLst>
          </p:cNvPr>
          <p:cNvSpPr/>
          <p:nvPr/>
        </p:nvSpPr>
        <p:spPr>
          <a:xfrm>
            <a:off x="1409649" y="4307583"/>
            <a:ext cx="4702797" cy="802591"/>
          </a:xfrm>
          <a:prstGeom prst="roundRect">
            <a:avLst>
              <a:gd name="adj" fmla="val 66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DEF99DDE-30B4-C5AF-CB1A-36E80F581495}"/>
              </a:ext>
            </a:extLst>
          </p:cNvPr>
          <p:cNvSpPr txBox="1"/>
          <p:nvPr/>
        </p:nvSpPr>
        <p:spPr>
          <a:xfrm>
            <a:off x="1513476" y="4632842"/>
            <a:ext cx="4495141" cy="430887"/>
          </a:xfrm>
          <a:prstGeom prst="rect">
            <a:avLst/>
          </a:prstGeom>
          <a:noFill/>
        </p:spPr>
        <p:txBody>
          <a:bodyPr wrap="square" rtlCol="0">
            <a:spAutoFit/>
          </a:bodyPr>
          <a:lstStyle/>
          <a:p>
            <a:r>
              <a:rPr kumimoji="1" lang="ja-JP" altLang="en-US" sz="1100">
                <a:latin typeface="+mn-ea"/>
              </a:rPr>
              <a:t>上記の審査で合格した方は、実際に前橋市に来て、前橋まちなかエージェンシーのサポートのもと、実際に働いていただきます。</a:t>
            </a:r>
            <a:endParaRPr kumimoji="1" lang="en-US" altLang="ja-JP" sz="1100" dirty="0">
              <a:latin typeface="+mn-ea"/>
            </a:endParaRPr>
          </a:p>
        </p:txBody>
      </p:sp>
      <p:sp>
        <p:nvSpPr>
          <p:cNvPr id="38" name="テキスト ボックス 37">
            <a:extLst>
              <a:ext uri="{FF2B5EF4-FFF2-40B4-BE49-F238E27FC236}">
                <a16:creationId xmlns:a16="http://schemas.microsoft.com/office/drawing/2014/main" id="{E5395903-EAD9-57C6-FDCF-00A0838F9F08}"/>
              </a:ext>
            </a:extLst>
          </p:cNvPr>
          <p:cNvSpPr txBox="1"/>
          <p:nvPr/>
        </p:nvSpPr>
        <p:spPr>
          <a:xfrm>
            <a:off x="1513475" y="4123714"/>
            <a:ext cx="786665" cy="646331"/>
          </a:xfrm>
          <a:prstGeom prst="rect">
            <a:avLst/>
          </a:prstGeom>
          <a:noFill/>
        </p:spPr>
        <p:txBody>
          <a:bodyPr wrap="square" rtlCol="0">
            <a:spAutoFit/>
          </a:bodyPr>
          <a:lstStyle/>
          <a:p>
            <a:r>
              <a:rPr kumimoji="1" lang="en-US" altLang="ja-JP" sz="3600" b="1" dirty="0">
                <a:ln>
                  <a:solidFill>
                    <a:schemeClr val="bg1"/>
                  </a:solidFill>
                </a:ln>
                <a:solidFill>
                  <a:srgbClr val="8FD06B"/>
                </a:solidFill>
                <a:latin typeface="Showcard Gothic" panose="04020904020102020604" pitchFamily="82" charset="0"/>
              </a:rPr>
              <a:t>03</a:t>
            </a:r>
          </a:p>
        </p:txBody>
      </p:sp>
      <p:sp>
        <p:nvSpPr>
          <p:cNvPr id="39" name="テキスト ボックス 38">
            <a:extLst>
              <a:ext uri="{FF2B5EF4-FFF2-40B4-BE49-F238E27FC236}">
                <a16:creationId xmlns:a16="http://schemas.microsoft.com/office/drawing/2014/main" id="{5DD6CCEC-0402-7E41-9C00-9E4167A7A070}"/>
              </a:ext>
            </a:extLst>
          </p:cNvPr>
          <p:cNvSpPr txBox="1"/>
          <p:nvPr/>
        </p:nvSpPr>
        <p:spPr>
          <a:xfrm>
            <a:off x="2177576" y="4320280"/>
            <a:ext cx="3831041" cy="276999"/>
          </a:xfrm>
          <a:prstGeom prst="rect">
            <a:avLst/>
          </a:prstGeom>
          <a:noFill/>
        </p:spPr>
        <p:txBody>
          <a:bodyPr wrap="square" rtlCol="0">
            <a:spAutoFit/>
          </a:bodyPr>
          <a:lstStyle/>
          <a:p>
            <a:r>
              <a:rPr kumimoji="1" lang="ja-JP" altLang="en-US" sz="1200" b="1">
                <a:latin typeface="+mn-ea"/>
              </a:rPr>
              <a:t>協力隊インターンの実施</a:t>
            </a:r>
            <a:endParaRPr kumimoji="1" lang="en-US" altLang="ja-JP" sz="1200" b="1" dirty="0">
              <a:latin typeface="+mn-ea"/>
            </a:endParaRPr>
          </a:p>
        </p:txBody>
      </p:sp>
      <p:sp>
        <p:nvSpPr>
          <p:cNvPr id="40" name="角丸四角形 39">
            <a:extLst>
              <a:ext uri="{FF2B5EF4-FFF2-40B4-BE49-F238E27FC236}">
                <a16:creationId xmlns:a16="http://schemas.microsoft.com/office/drawing/2014/main" id="{0D771200-2E3A-C7D3-6B4B-59C3A6298D68}"/>
              </a:ext>
            </a:extLst>
          </p:cNvPr>
          <p:cNvSpPr/>
          <p:nvPr/>
        </p:nvSpPr>
        <p:spPr>
          <a:xfrm>
            <a:off x="1409649" y="5767417"/>
            <a:ext cx="4702797" cy="802591"/>
          </a:xfrm>
          <a:prstGeom prst="roundRect">
            <a:avLst>
              <a:gd name="adj" fmla="val 66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テキスト ボックス 40">
            <a:extLst>
              <a:ext uri="{FF2B5EF4-FFF2-40B4-BE49-F238E27FC236}">
                <a16:creationId xmlns:a16="http://schemas.microsoft.com/office/drawing/2014/main" id="{802ADFD2-91D4-65A8-5405-47D7620A6A66}"/>
              </a:ext>
            </a:extLst>
          </p:cNvPr>
          <p:cNvSpPr txBox="1"/>
          <p:nvPr/>
        </p:nvSpPr>
        <p:spPr>
          <a:xfrm>
            <a:off x="1513476" y="6092676"/>
            <a:ext cx="4495141" cy="430887"/>
          </a:xfrm>
          <a:prstGeom prst="rect">
            <a:avLst/>
          </a:prstGeom>
          <a:noFill/>
        </p:spPr>
        <p:txBody>
          <a:bodyPr wrap="square" lIns="91440" tIns="45720" rIns="91440" bIns="45720" rtlCol="0" anchor="t">
            <a:spAutoFit/>
          </a:bodyPr>
          <a:lstStyle/>
          <a:p>
            <a:r>
              <a:rPr kumimoji="1" lang="ja-JP" altLang="en-US" sz="1100">
                <a:latin typeface="游ゴシック"/>
                <a:ea typeface="游ゴシック"/>
              </a:rPr>
              <a:t>協力隊インターンを体験した後、正規隊員の応募に向けた書類を提出していただきます。</a:t>
            </a:r>
            <a:endParaRPr kumimoji="1" lang="en-US" altLang="ja-JP" sz="1100">
              <a:latin typeface="游ゴシック"/>
              <a:ea typeface="游ゴシック"/>
            </a:endParaRPr>
          </a:p>
        </p:txBody>
      </p:sp>
      <p:sp>
        <p:nvSpPr>
          <p:cNvPr id="42" name="テキスト ボックス 41">
            <a:extLst>
              <a:ext uri="{FF2B5EF4-FFF2-40B4-BE49-F238E27FC236}">
                <a16:creationId xmlns:a16="http://schemas.microsoft.com/office/drawing/2014/main" id="{D2666985-C2BD-6338-1551-18B1810842D1}"/>
              </a:ext>
            </a:extLst>
          </p:cNvPr>
          <p:cNvSpPr txBox="1"/>
          <p:nvPr/>
        </p:nvSpPr>
        <p:spPr>
          <a:xfrm>
            <a:off x="1513475" y="5583548"/>
            <a:ext cx="786665" cy="646331"/>
          </a:xfrm>
          <a:prstGeom prst="rect">
            <a:avLst/>
          </a:prstGeom>
          <a:noFill/>
        </p:spPr>
        <p:txBody>
          <a:bodyPr wrap="square" rtlCol="0">
            <a:spAutoFit/>
          </a:bodyPr>
          <a:lstStyle/>
          <a:p>
            <a:r>
              <a:rPr kumimoji="1" lang="en-US" altLang="ja-JP" sz="3600" b="1" dirty="0">
                <a:ln>
                  <a:solidFill>
                    <a:schemeClr val="bg1"/>
                  </a:solidFill>
                </a:ln>
                <a:solidFill>
                  <a:srgbClr val="8FD06B"/>
                </a:solidFill>
                <a:latin typeface="Showcard Gothic" panose="04020904020102020604" pitchFamily="82" charset="0"/>
              </a:rPr>
              <a:t>04</a:t>
            </a:r>
          </a:p>
        </p:txBody>
      </p:sp>
      <p:sp>
        <p:nvSpPr>
          <p:cNvPr id="43" name="テキスト ボックス 42">
            <a:extLst>
              <a:ext uri="{FF2B5EF4-FFF2-40B4-BE49-F238E27FC236}">
                <a16:creationId xmlns:a16="http://schemas.microsoft.com/office/drawing/2014/main" id="{B04E90B5-5738-1862-9E7B-9AA4630ABDC2}"/>
              </a:ext>
            </a:extLst>
          </p:cNvPr>
          <p:cNvSpPr txBox="1"/>
          <p:nvPr/>
        </p:nvSpPr>
        <p:spPr>
          <a:xfrm>
            <a:off x="2177576" y="5780114"/>
            <a:ext cx="3831041" cy="276999"/>
          </a:xfrm>
          <a:prstGeom prst="rect">
            <a:avLst/>
          </a:prstGeom>
          <a:noFill/>
        </p:spPr>
        <p:txBody>
          <a:bodyPr wrap="square" lIns="91440" tIns="45720" rIns="91440" bIns="45720" rtlCol="0" anchor="t">
            <a:spAutoFit/>
          </a:bodyPr>
          <a:lstStyle/>
          <a:p>
            <a:r>
              <a:rPr kumimoji="1" lang="ja-JP" altLang="en-US" sz="1200" b="1">
                <a:latin typeface="游ゴシック"/>
                <a:ea typeface="游ゴシック"/>
              </a:rPr>
              <a:t>正規隊員の応募書類を提出</a:t>
            </a:r>
            <a:endParaRPr kumimoji="1" lang="en-US" altLang="ja-JP" sz="1200" b="1" dirty="0">
              <a:latin typeface="游ゴシック"/>
              <a:ea typeface="游ゴシック"/>
            </a:endParaRPr>
          </a:p>
        </p:txBody>
      </p:sp>
      <p:sp>
        <p:nvSpPr>
          <p:cNvPr id="44" name="角丸四角形 43">
            <a:extLst>
              <a:ext uri="{FF2B5EF4-FFF2-40B4-BE49-F238E27FC236}">
                <a16:creationId xmlns:a16="http://schemas.microsoft.com/office/drawing/2014/main" id="{62B0A756-8A64-262A-0644-202F9FA90B41}"/>
              </a:ext>
            </a:extLst>
          </p:cNvPr>
          <p:cNvSpPr/>
          <p:nvPr/>
        </p:nvSpPr>
        <p:spPr>
          <a:xfrm>
            <a:off x="1409649" y="6770995"/>
            <a:ext cx="4702797" cy="899709"/>
          </a:xfrm>
          <a:prstGeom prst="roundRect">
            <a:avLst>
              <a:gd name="adj" fmla="val 66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テキスト ボックス 44">
            <a:extLst>
              <a:ext uri="{FF2B5EF4-FFF2-40B4-BE49-F238E27FC236}">
                <a16:creationId xmlns:a16="http://schemas.microsoft.com/office/drawing/2014/main" id="{09272B38-5FBC-881A-0B4F-151F666FD684}"/>
              </a:ext>
            </a:extLst>
          </p:cNvPr>
          <p:cNvSpPr txBox="1"/>
          <p:nvPr/>
        </p:nvSpPr>
        <p:spPr>
          <a:xfrm>
            <a:off x="1513476" y="7130979"/>
            <a:ext cx="4495141" cy="430887"/>
          </a:xfrm>
          <a:prstGeom prst="rect">
            <a:avLst/>
          </a:prstGeom>
          <a:noFill/>
        </p:spPr>
        <p:txBody>
          <a:bodyPr wrap="square" lIns="91440" tIns="45720" rIns="91440" bIns="45720" rtlCol="0" anchor="t">
            <a:spAutoFit/>
          </a:bodyPr>
          <a:lstStyle/>
          <a:p>
            <a:r>
              <a:rPr kumimoji="1" lang="ja-JP" altLang="en-US" sz="1100">
                <a:latin typeface="游ゴシック"/>
                <a:ea typeface="游ゴシック"/>
              </a:rPr>
              <a:t>隊員としての</a:t>
            </a:r>
            <a:r>
              <a:rPr kumimoji="1" lang="en-US" altLang="ja-JP" sz="1100" dirty="0">
                <a:latin typeface="游ゴシック"/>
                <a:ea typeface="游ゴシック"/>
              </a:rPr>
              <a:t>3</a:t>
            </a:r>
            <a:r>
              <a:rPr kumimoji="1" lang="ja-JP" altLang="en-US" sz="1100">
                <a:latin typeface="游ゴシック"/>
                <a:ea typeface="游ゴシック"/>
              </a:rPr>
              <a:t>年間の活動や任期後を見越した計画、活動開始後のまちとの関わり方などについて、面談・審査を行います。</a:t>
            </a:r>
            <a:endParaRPr kumimoji="1" lang="en-US" altLang="ja-JP" sz="1100" dirty="0">
              <a:latin typeface="游ゴシック"/>
              <a:ea typeface="游ゴシック"/>
            </a:endParaRPr>
          </a:p>
        </p:txBody>
      </p:sp>
      <p:sp>
        <p:nvSpPr>
          <p:cNvPr id="46" name="テキスト ボックス 45">
            <a:extLst>
              <a:ext uri="{FF2B5EF4-FFF2-40B4-BE49-F238E27FC236}">
                <a16:creationId xmlns:a16="http://schemas.microsoft.com/office/drawing/2014/main" id="{92C504B3-BE33-1BD7-CF7B-A3E771C69CB0}"/>
              </a:ext>
            </a:extLst>
          </p:cNvPr>
          <p:cNvSpPr txBox="1"/>
          <p:nvPr/>
        </p:nvSpPr>
        <p:spPr>
          <a:xfrm>
            <a:off x="1513475" y="6587126"/>
            <a:ext cx="786665" cy="646331"/>
          </a:xfrm>
          <a:prstGeom prst="rect">
            <a:avLst/>
          </a:prstGeom>
          <a:noFill/>
        </p:spPr>
        <p:txBody>
          <a:bodyPr wrap="square" rtlCol="0">
            <a:spAutoFit/>
          </a:bodyPr>
          <a:lstStyle/>
          <a:p>
            <a:r>
              <a:rPr kumimoji="1" lang="en-US" altLang="ja-JP" sz="3600" b="1" dirty="0">
                <a:ln>
                  <a:solidFill>
                    <a:schemeClr val="bg1"/>
                  </a:solidFill>
                </a:ln>
                <a:solidFill>
                  <a:srgbClr val="8FD06B"/>
                </a:solidFill>
                <a:latin typeface="Showcard Gothic" panose="04020904020102020604" pitchFamily="82" charset="0"/>
              </a:rPr>
              <a:t>05</a:t>
            </a:r>
          </a:p>
        </p:txBody>
      </p:sp>
      <p:sp>
        <p:nvSpPr>
          <p:cNvPr id="47" name="テキスト ボックス 46">
            <a:extLst>
              <a:ext uri="{FF2B5EF4-FFF2-40B4-BE49-F238E27FC236}">
                <a16:creationId xmlns:a16="http://schemas.microsoft.com/office/drawing/2014/main" id="{07191EA4-EB45-6E78-AA6B-462D49FA36E9}"/>
              </a:ext>
            </a:extLst>
          </p:cNvPr>
          <p:cNvSpPr txBox="1"/>
          <p:nvPr/>
        </p:nvSpPr>
        <p:spPr>
          <a:xfrm>
            <a:off x="2177576" y="6783692"/>
            <a:ext cx="3831041" cy="276999"/>
          </a:xfrm>
          <a:prstGeom prst="rect">
            <a:avLst/>
          </a:prstGeom>
          <a:noFill/>
        </p:spPr>
        <p:txBody>
          <a:bodyPr wrap="square" rtlCol="0">
            <a:spAutoFit/>
          </a:bodyPr>
          <a:lstStyle/>
          <a:p>
            <a:r>
              <a:rPr kumimoji="1" lang="ja-JP" altLang="en-US" sz="1200" b="1">
                <a:latin typeface="+mn-ea"/>
              </a:rPr>
              <a:t>隊員委嘱に向けた面談・審査</a:t>
            </a:r>
            <a:endParaRPr kumimoji="1" lang="en-US" altLang="ja-JP" sz="1200" b="1" dirty="0">
              <a:latin typeface="+mn-ea"/>
            </a:endParaRPr>
          </a:p>
        </p:txBody>
      </p:sp>
      <p:sp>
        <p:nvSpPr>
          <p:cNvPr id="48" name="角丸四角形 47">
            <a:extLst>
              <a:ext uri="{FF2B5EF4-FFF2-40B4-BE49-F238E27FC236}">
                <a16:creationId xmlns:a16="http://schemas.microsoft.com/office/drawing/2014/main" id="{B93B56C0-4971-089A-3AE3-0B1393E46839}"/>
              </a:ext>
            </a:extLst>
          </p:cNvPr>
          <p:cNvSpPr/>
          <p:nvPr/>
        </p:nvSpPr>
        <p:spPr>
          <a:xfrm>
            <a:off x="423919" y="8007091"/>
            <a:ext cx="6010155" cy="1152375"/>
          </a:xfrm>
          <a:prstGeom prst="roundRect">
            <a:avLst>
              <a:gd name="adj" fmla="val 34747"/>
            </a:avLst>
          </a:prstGeom>
          <a:solidFill>
            <a:srgbClr val="8FD06B"/>
          </a:solidFill>
          <a:ln>
            <a:solidFill>
              <a:srgbClr val="8FD0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D9B3E10C-FB81-0B4A-2B0D-9EA24431889E}"/>
              </a:ext>
            </a:extLst>
          </p:cNvPr>
          <p:cNvSpPr txBox="1"/>
          <p:nvPr/>
        </p:nvSpPr>
        <p:spPr>
          <a:xfrm>
            <a:off x="716486" y="8111996"/>
            <a:ext cx="400110" cy="990015"/>
          </a:xfrm>
          <a:prstGeom prst="rect">
            <a:avLst/>
          </a:prstGeom>
          <a:noFill/>
        </p:spPr>
        <p:txBody>
          <a:bodyPr vert="eaVert" wrap="none" rtlCol="0">
            <a:spAutoFit/>
          </a:bodyPr>
          <a:lstStyle/>
          <a:p>
            <a:r>
              <a:rPr kumimoji="1" lang="ja-JP" altLang="en-US" sz="1400" b="1">
                <a:latin typeface="+mn-ea"/>
              </a:rPr>
              <a:t>採用・着任</a:t>
            </a:r>
          </a:p>
        </p:txBody>
      </p:sp>
      <p:sp>
        <p:nvSpPr>
          <p:cNvPr id="50" name="角丸四角形 49">
            <a:extLst>
              <a:ext uri="{FF2B5EF4-FFF2-40B4-BE49-F238E27FC236}">
                <a16:creationId xmlns:a16="http://schemas.microsoft.com/office/drawing/2014/main" id="{335CFAD6-C80E-5009-55ED-8DC41C3C429C}"/>
              </a:ext>
            </a:extLst>
          </p:cNvPr>
          <p:cNvSpPr/>
          <p:nvPr/>
        </p:nvSpPr>
        <p:spPr>
          <a:xfrm>
            <a:off x="1409649" y="8140767"/>
            <a:ext cx="4702797" cy="899709"/>
          </a:xfrm>
          <a:prstGeom prst="roundRect">
            <a:avLst>
              <a:gd name="adj" fmla="val 669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テキスト ボックス 50">
            <a:extLst>
              <a:ext uri="{FF2B5EF4-FFF2-40B4-BE49-F238E27FC236}">
                <a16:creationId xmlns:a16="http://schemas.microsoft.com/office/drawing/2014/main" id="{D49A11F2-D168-1EA3-29B1-8BAA4C894B33}"/>
              </a:ext>
            </a:extLst>
          </p:cNvPr>
          <p:cNvSpPr txBox="1"/>
          <p:nvPr/>
        </p:nvSpPr>
        <p:spPr>
          <a:xfrm>
            <a:off x="1513476" y="8500751"/>
            <a:ext cx="4495141" cy="430887"/>
          </a:xfrm>
          <a:prstGeom prst="rect">
            <a:avLst/>
          </a:prstGeom>
          <a:noFill/>
        </p:spPr>
        <p:txBody>
          <a:bodyPr wrap="square" rtlCol="0">
            <a:spAutoFit/>
          </a:bodyPr>
          <a:lstStyle/>
          <a:p>
            <a:r>
              <a:rPr kumimoji="1" lang="ja-JP" altLang="en-US" sz="1100">
                <a:latin typeface="+mn-ea"/>
              </a:rPr>
              <a:t>採用が決まったら、前橋市から「委嘱状」を受け取り活動をスタート。前橋市に移住し、積極的に活動をしてください！</a:t>
            </a:r>
            <a:endParaRPr kumimoji="1" lang="en-US" altLang="ja-JP" sz="1100" dirty="0">
              <a:latin typeface="+mn-ea"/>
            </a:endParaRPr>
          </a:p>
        </p:txBody>
      </p:sp>
      <p:sp>
        <p:nvSpPr>
          <p:cNvPr id="52" name="テキスト ボックス 51">
            <a:extLst>
              <a:ext uri="{FF2B5EF4-FFF2-40B4-BE49-F238E27FC236}">
                <a16:creationId xmlns:a16="http://schemas.microsoft.com/office/drawing/2014/main" id="{0925D4B2-5F0C-A351-1064-FC236B60FC61}"/>
              </a:ext>
            </a:extLst>
          </p:cNvPr>
          <p:cNvSpPr txBox="1"/>
          <p:nvPr/>
        </p:nvSpPr>
        <p:spPr>
          <a:xfrm>
            <a:off x="1513475" y="7956898"/>
            <a:ext cx="786665" cy="646331"/>
          </a:xfrm>
          <a:prstGeom prst="rect">
            <a:avLst/>
          </a:prstGeom>
          <a:noFill/>
        </p:spPr>
        <p:txBody>
          <a:bodyPr wrap="square" rtlCol="0">
            <a:spAutoFit/>
          </a:bodyPr>
          <a:lstStyle/>
          <a:p>
            <a:r>
              <a:rPr kumimoji="1" lang="en-US" altLang="ja-JP" sz="3600" b="1" dirty="0">
                <a:ln>
                  <a:solidFill>
                    <a:schemeClr val="bg1"/>
                  </a:solidFill>
                </a:ln>
                <a:solidFill>
                  <a:srgbClr val="8FD06B"/>
                </a:solidFill>
                <a:latin typeface="Showcard Gothic" panose="04020904020102020604" pitchFamily="82" charset="0"/>
              </a:rPr>
              <a:t>06</a:t>
            </a:r>
          </a:p>
        </p:txBody>
      </p:sp>
      <p:sp>
        <p:nvSpPr>
          <p:cNvPr id="53" name="テキスト ボックス 52">
            <a:extLst>
              <a:ext uri="{FF2B5EF4-FFF2-40B4-BE49-F238E27FC236}">
                <a16:creationId xmlns:a16="http://schemas.microsoft.com/office/drawing/2014/main" id="{6797BBBB-7EB1-08E2-97B1-D5875B955726}"/>
              </a:ext>
            </a:extLst>
          </p:cNvPr>
          <p:cNvSpPr txBox="1"/>
          <p:nvPr/>
        </p:nvSpPr>
        <p:spPr>
          <a:xfrm>
            <a:off x="2177576" y="8153464"/>
            <a:ext cx="3831041" cy="276999"/>
          </a:xfrm>
          <a:prstGeom prst="rect">
            <a:avLst/>
          </a:prstGeom>
          <a:noFill/>
        </p:spPr>
        <p:txBody>
          <a:bodyPr wrap="square" rtlCol="0">
            <a:spAutoFit/>
          </a:bodyPr>
          <a:lstStyle/>
          <a:p>
            <a:r>
              <a:rPr kumimoji="1" lang="ja-JP" altLang="en-US" sz="1200" b="1">
                <a:latin typeface="+mn-ea"/>
              </a:rPr>
              <a:t>隊員として着任！活動をスタート！</a:t>
            </a:r>
            <a:endParaRPr kumimoji="1" lang="en-US" altLang="ja-JP" sz="1200" b="1" dirty="0">
              <a:latin typeface="+mn-ea"/>
            </a:endParaRPr>
          </a:p>
        </p:txBody>
      </p:sp>
      <p:cxnSp>
        <p:nvCxnSpPr>
          <p:cNvPr id="55" name="直線矢印コネクタ 54">
            <a:extLst>
              <a:ext uri="{FF2B5EF4-FFF2-40B4-BE49-F238E27FC236}">
                <a16:creationId xmlns:a16="http://schemas.microsoft.com/office/drawing/2014/main" id="{F7591487-312A-9D48-6EAB-080C26ECA919}"/>
              </a:ext>
            </a:extLst>
          </p:cNvPr>
          <p:cNvCxnSpPr>
            <a:cxnSpLocks/>
          </p:cNvCxnSpPr>
          <p:nvPr/>
        </p:nvCxnSpPr>
        <p:spPr>
          <a:xfrm>
            <a:off x="893174" y="3608137"/>
            <a:ext cx="8394" cy="1491490"/>
          </a:xfrm>
          <a:prstGeom prst="straightConnector1">
            <a:avLst/>
          </a:prstGeom>
          <a:ln w="57150">
            <a:solidFill>
              <a:schemeClr val="bg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BC05EF52-C3C8-3350-A61D-753D44EF62F3}"/>
              </a:ext>
            </a:extLst>
          </p:cNvPr>
          <p:cNvCxnSpPr>
            <a:cxnSpLocks/>
          </p:cNvCxnSpPr>
          <p:nvPr/>
        </p:nvCxnSpPr>
        <p:spPr>
          <a:xfrm>
            <a:off x="909333" y="7268894"/>
            <a:ext cx="2863" cy="468368"/>
          </a:xfrm>
          <a:prstGeom prst="straightConnector1">
            <a:avLst/>
          </a:prstGeom>
          <a:ln w="57150">
            <a:solidFill>
              <a:schemeClr val="bg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3183137" y="9537367"/>
            <a:ext cx="479618"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- 03 -</a:t>
            </a:r>
            <a:endParaRPr kumimoji="1" lang="ja-JP" altLang="en-US" sz="1000" dirty="0">
              <a:solidFill>
                <a:schemeClr val="bg1"/>
              </a:solidFill>
              <a:latin typeface="Showcard Gothic" panose="04020904020102020604" pitchFamily="82" charset="0"/>
            </a:endParaRPr>
          </a:p>
        </p:txBody>
      </p:sp>
      <p:sp>
        <p:nvSpPr>
          <p:cNvPr id="3" name="テキスト ボックス 11">
            <a:extLst>
              <a:ext uri="{FF2B5EF4-FFF2-40B4-BE49-F238E27FC236}">
                <a16:creationId xmlns:a16="http://schemas.microsoft.com/office/drawing/2014/main" id="{66404378-2DAF-E720-B355-A81583DA51A3}"/>
              </a:ext>
            </a:extLst>
          </p:cNvPr>
          <p:cNvSpPr txBox="1"/>
          <p:nvPr/>
        </p:nvSpPr>
        <p:spPr>
          <a:xfrm>
            <a:off x="709739" y="5668263"/>
            <a:ext cx="400110" cy="1893493"/>
          </a:xfrm>
          <a:prstGeom prst="rect">
            <a:avLst/>
          </a:prstGeom>
          <a:noFill/>
        </p:spPr>
        <p:txBody>
          <a:bodyPr vert="eaVert" wrap="square" lIns="91440" tIns="45720" rIns="91440" bIns="45720" rtlCol="0" anchor="t">
            <a:spAutoFit/>
          </a:bodyPr>
          <a:lstStyle/>
          <a:p>
            <a:r>
              <a:rPr lang="ja-JP" altLang="en-US" sz="1400" b="1">
                <a:latin typeface="游ゴシック"/>
                <a:ea typeface="游ゴシック"/>
              </a:rPr>
              <a:t>協力隊（正規隊員）</a:t>
            </a:r>
            <a:endParaRPr lang="ja-JP" altLang="en-US" sz="1400" b="1" dirty="0">
              <a:latin typeface="游ゴシック"/>
              <a:ea typeface="游ゴシック"/>
            </a:endParaRPr>
          </a:p>
        </p:txBody>
      </p:sp>
    </p:spTree>
    <p:extLst>
      <p:ext uri="{BB962C8B-B14F-4D97-AF65-F5344CB8AC3E}">
        <p14:creationId xmlns:p14="http://schemas.microsoft.com/office/powerpoint/2010/main" val="61218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66F2C756-882C-9B27-F9A5-B8F70545A837}"/>
              </a:ext>
            </a:extLst>
          </p:cNvPr>
          <p:cNvSpPr txBox="1"/>
          <p:nvPr/>
        </p:nvSpPr>
        <p:spPr>
          <a:xfrm>
            <a:off x="280848" y="288214"/>
            <a:ext cx="5519460" cy="338554"/>
          </a:xfrm>
          <a:prstGeom prst="rect">
            <a:avLst/>
          </a:prstGeom>
          <a:noFill/>
        </p:spPr>
        <p:txBody>
          <a:bodyPr wrap="none" rtlCol="0">
            <a:spAutoFit/>
          </a:bodyPr>
          <a:lstStyle/>
          <a:p>
            <a:r>
              <a:rPr kumimoji="1" lang="ja-JP" altLang="en-US" sz="1600" b="1" dirty="0">
                <a:solidFill>
                  <a:srgbClr val="8FD06B"/>
                </a:solidFill>
                <a:latin typeface="+mn-ea"/>
              </a:rPr>
              <a:t>前橋市中心市街地地域おこし協力隊インターン　募集要項</a:t>
            </a:r>
          </a:p>
        </p:txBody>
      </p:sp>
      <p:graphicFrame>
        <p:nvGraphicFramePr>
          <p:cNvPr id="9" name="表 8"/>
          <p:cNvGraphicFramePr>
            <a:graphicFrameLocks noGrp="1"/>
          </p:cNvGraphicFramePr>
          <p:nvPr>
            <p:extLst>
              <p:ext uri="{D42A27DB-BD31-4B8C-83A1-F6EECF244321}">
                <p14:modId xmlns:p14="http://schemas.microsoft.com/office/powerpoint/2010/main" val="3486961154"/>
              </p:ext>
            </p:extLst>
          </p:nvPr>
        </p:nvGraphicFramePr>
        <p:xfrm>
          <a:off x="280848" y="818877"/>
          <a:ext cx="6296299" cy="8257540"/>
        </p:xfrm>
        <a:graphic>
          <a:graphicData uri="http://schemas.openxmlformats.org/drawingml/2006/table">
            <a:tbl>
              <a:tblPr firstRow="1" bandRow="1">
                <a:tableStyleId>{5C22544A-7EE6-4342-B048-85BDC9FD1C3A}</a:tableStyleId>
              </a:tblPr>
              <a:tblGrid>
                <a:gridCol w="1780956">
                  <a:extLst>
                    <a:ext uri="{9D8B030D-6E8A-4147-A177-3AD203B41FA5}">
                      <a16:colId xmlns:a16="http://schemas.microsoft.com/office/drawing/2014/main" val="3706147777"/>
                    </a:ext>
                  </a:extLst>
                </a:gridCol>
                <a:gridCol w="4515343">
                  <a:extLst>
                    <a:ext uri="{9D8B030D-6E8A-4147-A177-3AD203B41FA5}">
                      <a16:colId xmlns:a16="http://schemas.microsoft.com/office/drawing/2014/main" val="500040102"/>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050" b="1" spc="-30" dirty="0">
                          <a:solidFill>
                            <a:srgbClr val="8FD06B"/>
                          </a:solidFill>
                          <a:effectLst/>
                          <a:latin typeface="+mn-ea"/>
                          <a:ea typeface="+mn-ea"/>
                        </a:rPr>
                        <a:t>活動概要</a:t>
                      </a:r>
                      <a:endParaRPr lang="ja-JP" altLang="ja-JP" sz="1050" b="1" dirty="0">
                        <a:solidFill>
                          <a:srgbClr val="8FD06B"/>
                        </a:solidFill>
                        <a:effectLst/>
                        <a:latin typeface="+mn-ea"/>
                        <a:ea typeface="+mn-ea"/>
                        <a:cs typeface="A-OTF UD新ゴ Pr6N L"/>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effectLst/>
                          <a:latin typeface="+mn-ea"/>
                          <a:ea typeface="+mn-ea"/>
                          <a:cs typeface="A-OTF UD新ゴ Pr6N L"/>
                        </a:rPr>
                        <a:t>地域おこし協力隊着任後に、「ローカライフデザイナー」として、（一社）前橋まちなかエージェンシーとアートやデザインなどの力を活かしたクリエイティブなまちづくり活動を行えるよう、インターン活動を通じてまちなかのコミュニティに飛び出し、まちなかの魅力や課題の発掘に取り組む。</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684874"/>
                  </a:ext>
                </a:extLst>
              </a:tr>
              <a:tr h="370840">
                <a:tc>
                  <a:txBody>
                    <a:bodyPr/>
                    <a:lstStyle/>
                    <a:p>
                      <a:r>
                        <a:rPr kumimoji="1" lang="ja-JP" altLang="en-US" sz="1050" b="1" dirty="0">
                          <a:solidFill>
                            <a:srgbClr val="8FD06B"/>
                          </a:solidFill>
                          <a:latin typeface="+mn-ea"/>
                          <a:ea typeface="+mn-ea"/>
                        </a:rPr>
                        <a:t>求める人材</a:t>
                      </a:r>
                    </a:p>
                    <a:p>
                      <a:endParaRPr kumimoji="1" lang="ja-JP" altLang="en-US" sz="1050" b="1" dirty="0">
                        <a:solidFill>
                          <a:srgbClr val="8FD06B"/>
                        </a:solidFill>
                        <a:latin typeface="+mn-ea"/>
                        <a:ea typeface="+mn-ea"/>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将来にわたってまちづくりに携わる意志を持ち、前橋市のビジョンを理解したうえで、主体的に地域と関わり実践できる方を求めます。</a:t>
                      </a:r>
                      <a:endParaRPr kumimoji="1" lang="en-US" altLang="ja-JP" sz="1050" dirty="0">
                        <a:solidFill>
                          <a:schemeClr val="tx1"/>
                        </a:solidFill>
                        <a:latin typeface="+mn-ea"/>
                        <a:ea typeface="+mn-ea"/>
                      </a:endParaRPr>
                    </a:p>
                    <a:p>
                      <a:r>
                        <a:rPr kumimoji="1" lang="ja-JP" altLang="en-US" sz="1050" dirty="0">
                          <a:solidFill>
                            <a:schemeClr val="tx1"/>
                          </a:solidFill>
                          <a:latin typeface="+mn-ea"/>
                          <a:ea typeface="+mn-ea"/>
                        </a:rPr>
                        <a:t>・インターン終了後に、前橋市に移住し、地域おこし協力隊として主体的に活動する意欲のある方</a:t>
                      </a:r>
                    </a:p>
                    <a:p>
                      <a:r>
                        <a:rPr kumimoji="1" lang="ja-JP" altLang="en-US" sz="1050" dirty="0">
                          <a:solidFill>
                            <a:schemeClr val="tx1"/>
                          </a:solidFill>
                          <a:latin typeface="+mn-ea"/>
                          <a:ea typeface="+mn-ea"/>
                        </a:rPr>
                        <a:t>・将来、まちづくりに関わるプレイヤーとして独立を目指している方</a:t>
                      </a:r>
                    </a:p>
                    <a:p>
                      <a:r>
                        <a:rPr kumimoji="1" lang="ja-JP" altLang="en-US" sz="1050" dirty="0">
                          <a:solidFill>
                            <a:schemeClr val="tx1"/>
                          </a:solidFill>
                          <a:latin typeface="+mn-ea"/>
                          <a:ea typeface="+mn-ea"/>
                        </a:rPr>
                        <a:t>・地域活性化に強い関心を持ち、自ら学び行動できる方</a:t>
                      </a:r>
                    </a:p>
                    <a:p>
                      <a:r>
                        <a:rPr kumimoji="1" lang="ja-JP" altLang="en-US" sz="1050" dirty="0">
                          <a:solidFill>
                            <a:schemeClr val="tx1"/>
                          </a:solidFill>
                          <a:latin typeface="+mn-ea"/>
                          <a:ea typeface="+mn-ea"/>
                        </a:rPr>
                        <a:t>・このまちに必要な活動を考え実践できる方</a:t>
                      </a:r>
                    </a:p>
                    <a:p>
                      <a:r>
                        <a:rPr kumimoji="1" lang="ja-JP" altLang="en-US" sz="1050" dirty="0">
                          <a:solidFill>
                            <a:schemeClr val="tx1"/>
                          </a:solidFill>
                          <a:latin typeface="+mn-ea"/>
                          <a:ea typeface="+mn-ea"/>
                        </a:rPr>
                        <a:t>・地域住民や関係者との対話・協働を重視し、連携して取り組める方</a:t>
                      </a:r>
                    </a:p>
                    <a:p>
                      <a:r>
                        <a:rPr kumimoji="1" lang="ja-JP" altLang="en-US" sz="1050" dirty="0">
                          <a:solidFill>
                            <a:schemeClr val="tx1"/>
                          </a:solidFill>
                          <a:latin typeface="+mn-ea"/>
                          <a:ea typeface="+mn-ea"/>
                        </a:rPr>
                        <a:t>・アートやデザインへの関心が高く、イベントの企画運営を通して地域と県外の両方へ地域の文化振興や価値の生成に貢献できる方</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952484"/>
                  </a:ext>
                </a:extLst>
              </a:tr>
              <a:tr h="370840">
                <a:tc>
                  <a:txBody>
                    <a:bodyPr/>
                    <a:lstStyle/>
                    <a:p>
                      <a:r>
                        <a:rPr kumimoji="1" lang="ja-JP" altLang="en-US" sz="1050" b="1" dirty="0">
                          <a:solidFill>
                            <a:srgbClr val="8FD06B"/>
                          </a:solidFill>
                          <a:latin typeface="+mn-ea"/>
                          <a:ea typeface="+mn-ea"/>
                        </a:rPr>
                        <a:t>募集対象者</a:t>
                      </a:r>
                    </a:p>
                    <a:p>
                      <a:endParaRPr kumimoji="1" lang="ja-JP" altLang="en-US" sz="1050" b="1" dirty="0">
                        <a:solidFill>
                          <a:srgbClr val="8FD06B"/>
                        </a:solidFill>
                        <a:latin typeface="+mn-ea"/>
                        <a:ea typeface="+mn-ea"/>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・令和８年３月１日現在で、２０歳以上の方（概ね３５歳以下）</a:t>
                      </a:r>
                    </a:p>
                    <a:p>
                      <a:r>
                        <a:rPr kumimoji="1" lang="en-US" altLang="ja-JP" sz="1050" dirty="0">
                          <a:solidFill>
                            <a:schemeClr val="tx1"/>
                          </a:solidFill>
                          <a:latin typeface="+mn-ea"/>
                          <a:ea typeface="+mn-ea"/>
                        </a:rPr>
                        <a:t>※U</a:t>
                      </a:r>
                      <a:r>
                        <a:rPr kumimoji="1" lang="ja-JP" altLang="en-US" sz="1050" dirty="0">
                          <a:solidFill>
                            <a:schemeClr val="tx1"/>
                          </a:solidFill>
                          <a:latin typeface="+mn-ea"/>
                          <a:ea typeface="+mn-ea"/>
                        </a:rPr>
                        <a:t>ターン希望者、女性の方や家族での移住も大歓迎です</a:t>
                      </a:r>
                    </a:p>
                    <a:p>
                      <a:r>
                        <a:rPr kumimoji="1" lang="ja-JP" altLang="en-US" sz="1050" dirty="0">
                          <a:solidFill>
                            <a:schemeClr val="tx1"/>
                          </a:solidFill>
                          <a:latin typeface="+mn-ea"/>
                          <a:ea typeface="+mn-ea"/>
                        </a:rPr>
                        <a:t>・現在、都市圏等（地域要件等一定の基準があります）に住所を有する方（地域要件の詳細はお問い合わせください。）</a:t>
                      </a:r>
                    </a:p>
                    <a:p>
                      <a:r>
                        <a:rPr kumimoji="1" lang="ja-JP" altLang="en-US" sz="1050" dirty="0">
                          <a:solidFill>
                            <a:schemeClr val="tx1"/>
                          </a:solidFill>
                          <a:latin typeface="+mn-ea"/>
                          <a:ea typeface="+mn-ea"/>
                        </a:rPr>
                        <a:t>・前橋市が委嘱する正規採用の地域おこし協力隊として活動する意思があり、本市に移住ができる方（正規採用となる場合には、住民票の異動が必須です。）</a:t>
                      </a:r>
                    </a:p>
                    <a:p>
                      <a:r>
                        <a:rPr kumimoji="1" lang="ja-JP" altLang="en-US" sz="1050" dirty="0">
                          <a:solidFill>
                            <a:schemeClr val="tx1"/>
                          </a:solidFill>
                          <a:latin typeface="+mn-ea"/>
                          <a:ea typeface="+mn-ea"/>
                        </a:rPr>
                        <a:t>・パソコン（ワード、エクセル、パワーポイント等）が必須で使いこなせる方</a:t>
                      </a:r>
                    </a:p>
                    <a:p>
                      <a:r>
                        <a:rPr kumimoji="1" lang="ja-JP" altLang="en-US" sz="1050">
                          <a:solidFill>
                            <a:schemeClr val="tx1"/>
                          </a:solidFill>
                          <a:latin typeface="+mn-ea"/>
                          <a:ea typeface="+mn-ea"/>
                        </a:rPr>
                        <a:t>・</a:t>
                      </a:r>
                      <a:r>
                        <a:rPr kumimoji="1" lang="en-US" altLang="ja-JP" sz="1050" dirty="0">
                          <a:solidFill>
                            <a:schemeClr val="tx1"/>
                          </a:solidFill>
                          <a:latin typeface="+mn-ea"/>
                          <a:ea typeface="+mn-ea"/>
                        </a:rPr>
                        <a:t>Illustrator</a:t>
                      </a:r>
                      <a:r>
                        <a:rPr kumimoji="1" lang="ja-JP" altLang="en-US" sz="1050">
                          <a:solidFill>
                            <a:schemeClr val="tx1"/>
                          </a:solidFill>
                          <a:latin typeface="+mn-ea"/>
                          <a:ea typeface="+mn-ea"/>
                        </a:rPr>
                        <a:t>、</a:t>
                      </a:r>
                      <a:r>
                        <a:rPr kumimoji="1" lang="en-US" altLang="ja-JP" sz="1050" dirty="0">
                          <a:solidFill>
                            <a:schemeClr val="tx1"/>
                          </a:solidFill>
                          <a:latin typeface="+mn-ea"/>
                          <a:ea typeface="+mn-ea"/>
                        </a:rPr>
                        <a:t>Photoshop</a:t>
                      </a:r>
                      <a:r>
                        <a:rPr kumimoji="1" lang="ja-JP" altLang="en-US" sz="1050">
                          <a:solidFill>
                            <a:schemeClr val="tx1"/>
                          </a:solidFill>
                          <a:latin typeface="+mn-ea"/>
                          <a:ea typeface="+mn-ea"/>
                        </a:rPr>
                        <a:t>を一般レベルで使用できる方</a:t>
                      </a:r>
                    </a:p>
                    <a:p>
                      <a:r>
                        <a:rPr kumimoji="1" lang="ja-JP" altLang="en-US" sz="1050" dirty="0">
                          <a:solidFill>
                            <a:schemeClr val="tx1"/>
                          </a:solidFill>
                          <a:latin typeface="+mn-ea"/>
                          <a:ea typeface="+mn-ea"/>
                        </a:rPr>
                        <a:t>・普通自動車運転免許証をお持ちで、実際に運転ができる方</a:t>
                      </a:r>
                    </a:p>
                    <a:p>
                      <a:r>
                        <a:rPr kumimoji="1" lang="ja-JP" altLang="en-US" sz="1050" dirty="0">
                          <a:solidFill>
                            <a:schemeClr val="tx1"/>
                          </a:solidFill>
                          <a:latin typeface="+mn-ea"/>
                          <a:ea typeface="+mn-ea"/>
                        </a:rPr>
                        <a:t>・法令等を遵守し、公序良俗に反しない行動ができ、前橋市中心市街地地域おこし協力隊の方針を理解して活動できる方</a:t>
                      </a:r>
                    </a:p>
                    <a:p>
                      <a:r>
                        <a:rPr kumimoji="1" lang="ja-JP" altLang="en-US" sz="1050" dirty="0">
                          <a:solidFill>
                            <a:schemeClr val="tx1"/>
                          </a:solidFill>
                          <a:latin typeface="+mn-ea"/>
                          <a:ea typeface="+mn-ea"/>
                        </a:rPr>
                        <a:t>・協力隊としての活動が終了した後も前橋市に居住する意向がある方</a:t>
                      </a:r>
                    </a:p>
                    <a:p>
                      <a:r>
                        <a:rPr kumimoji="1" lang="ja-JP" altLang="en-US" sz="1050" dirty="0">
                          <a:solidFill>
                            <a:schemeClr val="tx1"/>
                          </a:solidFill>
                          <a:latin typeface="+mn-ea"/>
                          <a:ea typeface="+mn-ea"/>
                        </a:rPr>
                        <a:t>・地方公務員法第１６条に規定する欠格事項に該当しない方</a:t>
                      </a:r>
                    </a:p>
                    <a:p>
                      <a:endParaRPr kumimoji="1" lang="ja-JP" altLang="en-US" sz="1050" dirty="0">
                        <a:solidFill>
                          <a:schemeClr val="tx1"/>
                        </a:solidFill>
                        <a:latin typeface="+mn-ea"/>
                        <a:ea typeface="+mn-ea"/>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望ましい経歴やスキル</a:t>
                      </a:r>
                      <a:r>
                        <a:rPr kumimoji="1" lang="en-US" altLang="ja-JP" sz="1050" dirty="0">
                          <a:solidFill>
                            <a:schemeClr val="tx1"/>
                          </a:solidFill>
                          <a:latin typeface="+mn-ea"/>
                          <a:ea typeface="+mn-ea"/>
                        </a:rPr>
                        <a:t>】</a:t>
                      </a:r>
                    </a:p>
                    <a:p>
                      <a:r>
                        <a:rPr kumimoji="1" lang="ja-JP" altLang="en-US" sz="1050">
                          <a:solidFill>
                            <a:schemeClr val="tx1"/>
                          </a:solidFill>
                          <a:latin typeface="+mn-ea"/>
                          <a:ea typeface="+mn-ea"/>
                        </a:rPr>
                        <a:t>・ブランディング、マーケティング、</a:t>
                      </a:r>
                      <a:r>
                        <a:rPr kumimoji="1" lang="en-US" altLang="ja-JP" sz="1050" dirty="0">
                          <a:solidFill>
                            <a:schemeClr val="tx1"/>
                          </a:solidFill>
                          <a:latin typeface="+mn-ea"/>
                          <a:ea typeface="+mn-ea"/>
                        </a:rPr>
                        <a:t>PR</a:t>
                      </a:r>
                      <a:r>
                        <a:rPr kumimoji="1" lang="ja-JP" altLang="en-US" sz="1050">
                          <a:solidFill>
                            <a:schemeClr val="tx1"/>
                          </a:solidFill>
                          <a:latin typeface="+mn-ea"/>
                          <a:ea typeface="+mn-ea"/>
                        </a:rPr>
                        <a:t>、経理、マネジメントの業務に携わった経験がある</a:t>
                      </a:r>
                    </a:p>
                    <a:p>
                      <a:r>
                        <a:rPr kumimoji="1" lang="ja-JP" altLang="en-US" sz="1050" dirty="0">
                          <a:solidFill>
                            <a:schemeClr val="tx1"/>
                          </a:solidFill>
                          <a:latin typeface="+mn-ea"/>
                          <a:ea typeface="+mn-ea"/>
                        </a:rPr>
                        <a:t>・文章やイラストの制作が得意で</a:t>
                      </a:r>
                      <a:r>
                        <a:rPr kumimoji="1" lang="en-US" altLang="ja-JP" sz="1050" dirty="0">
                          <a:solidFill>
                            <a:schemeClr val="tx1"/>
                          </a:solidFill>
                          <a:latin typeface="+mn-ea"/>
                          <a:ea typeface="+mn-ea"/>
                        </a:rPr>
                        <a:t>SNS</a:t>
                      </a:r>
                      <a:r>
                        <a:rPr kumimoji="1" lang="ja-JP" altLang="en-US" sz="1050" dirty="0">
                          <a:solidFill>
                            <a:schemeClr val="tx1"/>
                          </a:solidFill>
                          <a:latin typeface="+mn-ea"/>
                          <a:ea typeface="+mn-ea"/>
                        </a:rPr>
                        <a:t>を使って情報発信できる</a:t>
                      </a:r>
                    </a:p>
                    <a:p>
                      <a:r>
                        <a:rPr kumimoji="1" lang="ja-JP" altLang="en-US" sz="1050" dirty="0">
                          <a:solidFill>
                            <a:schemeClr val="tx1"/>
                          </a:solidFill>
                          <a:latin typeface="+mn-ea"/>
                          <a:ea typeface="+mn-ea"/>
                        </a:rPr>
                        <a:t>・外国語（英語）が日常会話レベルで話せる</a:t>
                      </a:r>
                    </a:p>
                    <a:p>
                      <a:r>
                        <a:rPr kumimoji="1" lang="ja-JP" altLang="en-US" sz="1050" dirty="0">
                          <a:solidFill>
                            <a:schemeClr val="tx1"/>
                          </a:solidFill>
                          <a:latin typeface="+mn-ea"/>
                          <a:ea typeface="+mn-ea"/>
                        </a:rPr>
                        <a:t>・簿記検定、秘書検定資格保有者で実務経験者</a:t>
                      </a:r>
                    </a:p>
                    <a:p>
                      <a:r>
                        <a:rPr kumimoji="1" lang="ja-JP" altLang="en-US" sz="1050" dirty="0">
                          <a:solidFill>
                            <a:schemeClr val="tx1"/>
                          </a:solidFill>
                          <a:latin typeface="+mn-ea"/>
                          <a:ea typeface="+mn-ea"/>
                        </a:rPr>
                        <a:t>・宅地建物取引主任者資格保有者で実務経験者</a:t>
                      </a:r>
                      <a:endParaRPr kumimoji="1" lang="en-US" altLang="ja-JP" sz="1050" dirty="0">
                        <a:solidFill>
                          <a:schemeClr val="tx1"/>
                        </a:solidFill>
                        <a:latin typeface="+mn-ea"/>
                        <a:ea typeface="+mn-ea"/>
                      </a:endParaRPr>
                    </a:p>
                    <a:p>
                      <a:endParaRPr kumimoji="1" lang="ja-JP" altLang="en-US" sz="1050" dirty="0">
                        <a:solidFill>
                          <a:schemeClr val="tx1"/>
                        </a:solidFill>
                        <a:latin typeface="+mn-ea"/>
                        <a:ea typeface="+mn-ea"/>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マインド・姿勢</a:t>
                      </a:r>
                      <a:r>
                        <a:rPr kumimoji="1" lang="en-US" altLang="ja-JP" sz="1050" dirty="0">
                          <a:solidFill>
                            <a:schemeClr val="tx1"/>
                          </a:solidFill>
                          <a:latin typeface="+mn-ea"/>
                          <a:ea typeface="+mn-ea"/>
                        </a:rPr>
                        <a:t>】</a:t>
                      </a:r>
                    </a:p>
                    <a:p>
                      <a:r>
                        <a:rPr kumimoji="1" lang="ja-JP" altLang="en-US" sz="1050" dirty="0">
                          <a:solidFill>
                            <a:schemeClr val="tx1"/>
                          </a:solidFill>
                          <a:latin typeface="+mn-ea"/>
                          <a:ea typeface="+mn-ea"/>
                        </a:rPr>
                        <a:t>・地域のコミュニティに積極的にとけこむ意欲があり人とのコミュニケーションが好きな方</a:t>
                      </a:r>
                    </a:p>
                    <a:p>
                      <a:r>
                        <a:rPr kumimoji="1" lang="ja-JP" altLang="en-US" sz="1050" dirty="0">
                          <a:solidFill>
                            <a:schemeClr val="tx1"/>
                          </a:solidFill>
                          <a:latin typeface="+mn-ea"/>
                          <a:ea typeface="+mn-ea"/>
                        </a:rPr>
                        <a:t>・クリエイティブな活動（アート、デザインなど）に興味がある方</a:t>
                      </a:r>
                      <a:endParaRPr kumimoji="1" lang="en-US" altLang="ja-JP" sz="1050" dirty="0">
                        <a:solidFill>
                          <a:schemeClr val="tx1"/>
                        </a:solidFill>
                        <a:latin typeface="+mn-ea"/>
                        <a:ea typeface="+mn-ea"/>
                      </a:endParaRPr>
                    </a:p>
                    <a:p>
                      <a:r>
                        <a:rPr kumimoji="1" lang="ja-JP" altLang="en-US" sz="1050" dirty="0">
                          <a:solidFill>
                            <a:schemeClr val="tx1"/>
                          </a:solidFill>
                          <a:latin typeface="+mn-ea"/>
                          <a:ea typeface="+mn-ea"/>
                        </a:rPr>
                        <a:t>・イベントの企画運営に興味のある方</a:t>
                      </a:r>
                    </a:p>
                    <a:p>
                      <a:r>
                        <a:rPr kumimoji="1" lang="ja-JP" altLang="en-US" sz="1050" dirty="0">
                          <a:solidFill>
                            <a:schemeClr val="tx1"/>
                          </a:solidFill>
                          <a:latin typeface="+mn-ea"/>
                          <a:ea typeface="+mn-ea"/>
                        </a:rPr>
                        <a:t>・まちづくりに興味がある方、多様性に寛容な方</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098889"/>
                  </a:ext>
                </a:extLst>
              </a:tr>
              <a:tr h="370840">
                <a:tc>
                  <a:txBody>
                    <a:bodyPr/>
                    <a:lstStyle/>
                    <a:p>
                      <a:r>
                        <a:rPr kumimoji="1" lang="ja-JP" altLang="en-US" sz="1050" b="1" dirty="0">
                          <a:solidFill>
                            <a:srgbClr val="8FD06B"/>
                          </a:solidFill>
                          <a:latin typeface="+mn-ea"/>
                          <a:ea typeface="+mn-ea"/>
                        </a:rPr>
                        <a:t>募集人数</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１名</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166024"/>
                  </a:ext>
                </a:extLst>
              </a:tr>
              <a:tr h="370840">
                <a:tc>
                  <a:txBody>
                    <a:bodyPr/>
                    <a:lstStyle/>
                    <a:p>
                      <a:r>
                        <a:rPr kumimoji="1" lang="ja-JP" altLang="en-US" sz="1050" b="1" dirty="0">
                          <a:solidFill>
                            <a:srgbClr val="8FD06B"/>
                          </a:solidFill>
                          <a:latin typeface="+mn-ea"/>
                          <a:ea typeface="+mn-ea"/>
                        </a:rPr>
                        <a:t>市との雇用関係</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なし（地域おこし協力隊インターンとして本市が委嘱し、（一社）前橋まちなかエージェンシーで活動していただきます。）</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332762"/>
                  </a:ext>
                </a:extLst>
              </a:tr>
            </a:tbl>
          </a:graphicData>
        </a:graphic>
      </p:graphicFrame>
      <p:sp>
        <p:nvSpPr>
          <p:cNvPr id="6" name="テキスト ボックス 5"/>
          <p:cNvSpPr txBox="1"/>
          <p:nvPr/>
        </p:nvSpPr>
        <p:spPr>
          <a:xfrm>
            <a:off x="3178327" y="9537367"/>
            <a:ext cx="489238"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- 04 -</a:t>
            </a:r>
            <a:endParaRPr kumimoji="1" lang="ja-JP" altLang="en-US" sz="1000" dirty="0">
              <a:solidFill>
                <a:schemeClr val="bg1"/>
              </a:solidFill>
              <a:latin typeface="Showcard Gothic" panose="04020904020102020604" pitchFamily="82" charset="0"/>
            </a:endParaRPr>
          </a:p>
        </p:txBody>
      </p:sp>
    </p:spTree>
    <p:extLst>
      <p:ext uri="{BB962C8B-B14F-4D97-AF65-F5344CB8AC3E}">
        <p14:creationId xmlns:p14="http://schemas.microsoft.com/office/powerpoint/2010/main" val="325845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82335" y="9537367"/>
            <a:ext cx="481222"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- 05 -</a:t>
            </a:r>
            <a:endParaRPr kumimoji="1" lang="ja-JP" altLang="en-US" sz="1000" dirty="0">
              <a:solidFill>
                <a:schemeClr val="bg1"/>
              </a:solidFill>
              <a:latin typeface="Showcard Gothic" panose="04020904020102020604" pitchFamily="82" charset="0"/>
            </a:endParaRPr>
          </a:p>
        </p:txBody>
      </p:sp>
      <p:graphicFrame>
        <p:nvGraphicFramePr>
          <p:cNvPr id="9" name="表 8"/>
          <p:cNvGraphicFramePr>
            <a:graphicFrameLocks noGrp="1"/>
          </p:cNvGraphicFramePr>
          <p:nvPr>
            <p:extLst>
              <p:ext uri="{D42A27DB-BD31-4B8C-83A1-F6EECF244321}">
                <p14:modId xmlns:p14="http://schemas.microsoft.com/office/powerpoint/2010/main" val="4278748463"/>
              </p:ext>
            </p:extLst>
          </p:nvPr>
        </p:nvGraphicFramePr>
        <p:xfrm>
          <a:off x="280848" y="288214"/>
          <a:ext cx="6296299" cy="8691880"/>
        </p:xfrm>
        <a:graphic>
          <a:graphicData uri="http://schemas.openxmlformats.org/drawingml/2006/table">
            <a:tbl>
              <a:tblPr firstRow="1" bandRow="1">
                <a:tableStyleId>{5C22544A-7EE6-4342-B048-85BDC9FD1C3A}</a:tableStyleId>
              </a:tblPr>
              <a:tblGrid>
                <a:gridCol w="1780956">
                  <a:extLst>
                    <a:ext uri="{9D8B030D-6E8A-4147-A177-3AD203B41FA5}">
                      <a16:colId xmlns:a16="http://schemas.microsoft.com/office/drawing/2014/main" val="3706147777"/>
                    </a:ext>
                  </a:extLst>
                </a:gridCol>
                <a:gridCol w="4515343">
                  <a:extLst>
                    <a:ext uri="{9D8B030D-6E8A-4147-A177-3AD203B41FA5}">
                      <a16:colId xmlns:a16="http://schemas.microsoft.com/office/drawing/2014/main" val="500040102"/>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spc="-30" dirty="0">
                          <a:solidFill>
                            <a:srgbClr val="8FD06B"/>
                          </a:solidFill>
                          <a:effectLst/>
                          <a:latin typeface="+mn-ea"/>
                          <a:ea typeface="+mn-ea"/>
                          <a:cs typeface="+mn-cs"/>
                        </a:rPr>
                        <a:t>任用期間</a:t>
                      </a:r>
                      <a:endParaRPr lang="ja-JP" altLang="ja-JP" sz="1050" b="1" dirty="0">
                        <a:solidFill>
                          <a:srgbClr val="8FD06B"/>
                        </a:solidFill>
                        <a:effectLst/>
                        <a:latin typeface="+mn-ea"/>
                        <a:ea typeface="+mn-ea"/>
                        <a:cs typeface="A-OTF UD新ゴ Pr6N L"/>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effectLst/>
                          <a:latin typeface="+mn-ea"/>
                          <a:ea typeface="+mn-ea"/>
                          <a:cs typeface="A-OTF UD新ゴ Pr6N L"/>
                        </a:rPr>
                        <a:t>令和８年３月１日から令和８年３月３１日まで。</a:t>
                      </a:r>
                      <a:endParaRPr lang="en-US" altLang="ja-JP" sz="1050" b="0">
                        <a:solidFill>
                          <a:schemeClr val="tx1"/>
                        </a:solidFill>
                        <a:effectLst/>
                        <a:latin typeface="+mn-ea"/>
                        <a:ea typeface="+mn-ea"/>
                        <a:cs typeface="A-OTF UD新ゴ Pr6N 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effectLst/>
                          <a:latin typeface="+mn-ea"/>
                          <a:ea typeface="+mn-ea"/>
                          <a:cs typeface="A-OTF UD新ゴ Pr6N L"/>
                        </a:rPr>
                        <a:t>なお、実際の活動日は、（一社）前橋まちなかエージェンシーと協議のうえ、決定することとしますが、上記期間中に１４日以上の活動が必須となります。</a:t>
                      </a:r>
                      <a:endParaRPr lang="en-US" altLang="ja-JP" sz="1050" b="0">
                        <a:solidFill>
                          <a:schemeClr val="tx1"/>
                        </a:solidFill>
                        <a:effectLst/>
                        <a:latin typeface="+mn-ea"/>
                        <a:ea typeface="+mn-ea"/>
                        <a:cs typeface="A-OTF UD新ゴ Pr6N 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0">
                          <a:solidFill>
                            <a:schemeClr val="tx1"/>
                          </a:solidFill>
                          <a:effectLst/>
                          <a:latin typeface="+mn-ea"/>
                          <a:ea typeface="+mn-ea"/>
                          <a:cs typeface="A-OTF UD新ゴ Pr6N L"/>
                        </a:rPr>
                        <a:t>また、本人の希望がある場合、前橋市中心市街地地域おこし協力隊の正規委嘱に向けた選考に進むことができます。</a:t>
                      </a:r>
                      <a:endParaRPr lang="en-US" altLang="ja-JP" sz="1050" b="0">
                        <a:solidFill>
                          <a:schemeClr val="tx1"/>
                        </a:solidFill>
                        <a:effectLst/>
                        <a:latin typeface="+mn-ea"/>
                        <a:ea typeface="+mn-ea"/>
                        <a:cs typeface="A-OTF UD新ゴ Pr6N L"/>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684874"/>
                  </a:ext>
                </a:extLst>
              </a:tr>
              <a:tr h="370840">
                <a:tc>
                  <a:txBody>
                    <a:bodyPr/>
                    <a:lstStyle/>
                    <a:p>
                      <a:r>
                        <a:rPr kumimoji="1" lang="ja-JP" altLang="en-US" sz="1050" b="1" dirty="0">
                          <a:solidFill>
                            <a:srgbClr val="8FD06B"/>
                          </a:solidFill>
                        </a:rPr>
                        <a:t>活動場所</a:t>
                      </a:r>
                    </a:p>
                    <a:p>
                      <a:endParaRPr kumimoji="1" lang="ja-JP" altLang="en-US" sz="1050" b="1" dirty="0">
                        <a:solidFill>
                          <a:srgbClr val="8FD06B"/>
                        </a:solidFill>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rPr>
                        <a:t>前橋市内（ただし、研修等により市外へ出張する場合があります。）</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952484"/>
                  </a:ext>
                </a:extLst>
              </a:tr>
              <a:tr h="370840">
                <a:tc>
                  <a:txBody>
                    <a:bodyPr/>
                    <a:lstStyle/>
                    <a:p>
                      <a:r>
                        <a:rPr kumimoji="1" lang="ja-JP" altLang="en-US" sz="1050" b="1" dirty="0">
                          <a:solidFill>
                            <a:srgbClr val="8FD06B"/>
                          </a:solidFill>
                        </a:rPr>
                        <a:t>活動時間等</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rPr>
                        <a:t>・活動日は、（一社）前橋まちなかエージェンシーと協議のうえ、決定することとしますが、任用期間中に１４日以上の活動が必須となります。</a:t>
                      </a:r>
                      <a:endParaRPr kumimoji="1" lang="en-US" altLang="ja-JP" sz="1050" dirty="0">
                        <a:solidFill>
                          <a:schemeClr val="tx1"/>
                        </a:solidFill>
                      </a:endParaRPr>
                    </a:p>
                    <a:p>
                      <a:r>
                        <a:rPr kumimoji="1" lang="ja-JP" altLang="en-US" sz="1050" dirty="0">
                          <a:solidFill>
                            <a:schemeClr val="tx1"/>
                          </a:solidFill>
                        </a:rPr>
                        <a:t>・活動時間は、１日あたり６時間程度の活動とします。</a:t>
                      </a:r>
                      <a:endParaRPr kumimoji="1" lang="en-US" altLang="ja-JP" sz="1050" dirty="0">
                        <a:solidFill>
                          <a:schemeClr val="tx1"/>
                        </a:solidFill>
                      </a:endParaRPr>
                    </a:p>
                    <a:p>
                      <a:r>
                        <a:rPr kumimoji="1" lang="ja-JP" altLang="en-US" sz="1050" dirty="0">
                          <a:solidFill>
                            <a:schemeClr val="tx1"/>
                          </a:solidFill>
                        </a:rPr>
                        <a:t>・休日は、土・日曜日、祝祭日。ただし、業務内容によっては時間外や休日に勤務することがあります。</a:t>
                      </a:r>
                      <a:endParaRPr kumimoji="1" lang="en-US" altLang="ja-JP" sz="1050" dirty="0">
                        <a:solidFill>
                          <a:schemeClr val="tx1"/>
                        </a:solidFill>
                      </a:endParaRPr>
                    </a:p>
                    <a:p>
                      <a:r>
                        <a:rPr kumimoji="1" lang="ja-JP" altLang="en-US" sz="1050" dirty="0">
                          <a:solidFill>
                            <a:schemeClr val="tx1"/>
                          </a:solidFill>
                        </a:rPr>
                        <a:t>・活動日、活動時間等の詳細は、（一社）前橋まちなかエージェンシーと協議のうえ、決定することとします。</a:t>
                      </a:r>
                      <a:endParaRPr kumimoji="1" lang="en-US" altLang="ja-JP" sz="1050" dirty="0">
                        <a:solidFill>
                          <a:schemeClr val="tx1"/>
                        </a:solidFill>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098889"/>
                  </a:ext>
                </a:extLst>
              </a:tr>
              <a:tr h="370840">
                <a:tc>
                  <a:txBody>
                    <a:bodyPr/>
                    <a:lstStyle/>
                    <a:p>
                      <a:r>
                        <a:rPr kumimoji="1" lang="ja-JP" altLang="en-US" sz="1050" b="1" dirty="0">
                          <a:solidFill>
                            <a:srgbClr val="8FD06B"/>
                          </a:solidFill>
                        </a:rPr>
                        <a:t>報償費等</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・報償費は、１日あたり１２，０００円（前橋市中心市街地地域おこし協力隊実施要綱第７条第３項）とします。</a:t>
                      </a:r>
                      <a:endParaRPr kumimoji="1" lang="en-US" altLang="ja-JP" sz="105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・支給時には、活動に対する傷害保険料が控除されます。</a:t>
                      </a:r>
                    </a:p>
                    <a:p>
                      <a:r>
                        <a:rPr kumimoji="1" lang="ja-JP" altLang="en-US" sz="1050" dirty="0">
                          <a:solidFill>
                            <a:schemeClr val="tx1"/>
                          </a:solidFill>
                        </a:rPr>
                        <a:t>・報償費には、交通費や現地への滞在費、消耗品費等の活動に関する全ての経費が含まれています。</a:t>
                      </a:r>
                      <a:endParaRPr kumimoji="1" lang="en-US" altLang="ja-JP" sz="105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・インターン期間中は、前橋市及び（一社）前橋まちなかエージェンシーとの雇用関係がないため、国民健康保険、国民年金に加入し、所得税・住民税、健康保険料、年金保険料等は、自己負担となります。</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166024"/>
                  </a:ext>
                </a:extLst>
              </a:tr>
              <a:tr h="370840">
                <a:tc>
                  <a:txBody>
                    <a:bodyPr/>
                    <a:lstStyle/>
                    <a:p>
                      <a:r>
                        <a:rPr kumimoji="1" lang="ja-JP" altLang="en-US" sz="1050" b="1" dirty="0">
                          <a:solidFill>
                            <a:srgbClr val="8FD06B"/>
                          </a:solidFill>
                          <a:latin typeface="+mn-ea"/>
                          <a:ea typeface="+mn-ea"/>
                        </a:rPr>
                        <a:t>応募方法</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本要項を必ずご確認のうえ、応募用紙及び必要書類を以下のとおりご提出ください。</a:t>
                      </a:r>
                      <a:endParaRPr kumimoji="1" lang="en-US" altLang="ja-JP" sz="1050" dirty="0">
                        <a:solidFill>
                          <a:schemeClr val="tx1"/>
                        </a:solidFill>
                        <a:latin typeface="+mn-ea"/>
                        <a:ea typeface="+mn-ea"/>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提出書類</a:t>
                      </a:r>
                      <a:r>
                        <a:rPr kumimoji="1" lang="en-US" altLang="ja-JP" sz="1050" dirty="0">
                          <a:solidFill>
                            <a:schemeClr val="tx1"/>
                          </a:solidFill>
                          <a:latin typeface="+mn-ea"/>
                          <a:ea typeface="+mn-ea"/>
                        </a:rPr>
                        <a:t>】</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）前橋市中心市街地地域おこし協力隊インターン 応募用紙</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2</a:t>
                      </a:r>
                      <a:r>
                        <a:rPr kumimoji="1" lang="ja-JP" altLang="en-US" sz="1050" dirty="0">
                          <a:solidFill>
                            <a:schemeClr val="tx1"/>
                          </a:solidFill>
                          <a:latin typeface="+mn-ea"/>
                          <a:ea typeface="+mn-ea"/>
                        </a:rPr>
                        <a:t>）住民票抄本（住所・氏名・生年月日・性別が分かるもの）</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3</a:t>
                      </a:r>
                      <a:r>
                        <a:rPr kumimoji="1" lang="ja-JP" altLang="en-US" sz="1050" dirty="0">
                          <a:solidFill>
                            <a:schemeClr val="tx1"/>
                          </a:solidFill>
                          <a:latin typeface="+mn-ea"/>
                          <a:ea typeface="+mn-ea"/>
                        </a:rPr>
                        <a:t>）運転免許証の写し</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4</a:t>
                      </a:r>
                      <a:r>
                        <a:rPr kumimoji="1" lang="ja-JP" altLang="en-US" sz="1050" dirty="0">
                          <a:solidFill>
                            <a:schemeClr val="tx1"/>
                          </a:solidFill>
                          <a:latin typeface="+mn-ea"/>
                          <a:ea typeface="+mn-ea"/>
                        </a:rPr>
                        <a:t>）顔写真付き履歴書（過去の職歴等が分かるもの・任意書式）</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提出方法</a:t>
                      </a:r>
                      <a:r>
                        <a:rPr kumimoji="1" lang="en-US" altLang="ja-JP" sz="1050" dirty="0">
                          <a:solidFill>
                            <a:schemeClr val="tx1"/>
                          </a:solidFill>
                          <a:latin typeface="+mn-ea"/>
                          <a:ea typeface="+mn-ea"/>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　以下のいずれかの方法でご提出ください。　</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）メールでの提出の場合</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　前橋市産業経済部にぎわい商業課商業振興係</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　</a:t>
                      </a:r>
                      <a:r>
                        <a:rPr kumimoji="1" lang="en-US" altLang="ja-JP" sz="1050" dirty="0">
                          <a:solidFill>
                            <a:schemeClr val="tx1"/>
                          </a:solidFill>
                          <a:latin typeface="+mn-ea"/>
                          <a:ea typeface="+mn-ea"/>
                        </a:rPr>
                        <a:t>Mail</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hlinkClick r:id="rId4"/>
                        </a:rPr>
                        <a:t>nigiwai@city.maebashi.gunma.jp</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2</a:t>
                      </a:r>
                      <a:r>
                        <a:rPr kumimoji="1" lang="ja-JP" altLang="en-US" sz="1050" dirty="0">
                          <a:solidFill>
                            <a:schemeClr val="tx1"/>
                          </a:solidFill>
                          <a:latin typeface="+mn-ea"/>
                          <a:ea typeface="+mn-ea"/>
                        </a:rPr>
                        <a:t>）郵送での提出の場合</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　〒</a:t>
                      </a:r>
                      <a:r>
                        <a:rPr kumimoji="1" lang="en-US" altLang="ja-JP" sz="1050" dirty="0">
                          <a:solidFill>
                            <a:schemeClr val="tx1"/>
                          </a:solidFill>
                          <a:latin typeface="+mn-ea"/>
                          <a:ea typeface="+mn-ea"/>
                        </a:rPr>
                        <a:t>371-0023</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　群馬県前橋市本町二丁目</a:t>
                      </a:r>
                      <a:r>
                        <a:rPr kumimoji="1" lang="en-US" altLang="ja-JP" sz="1050" dirty="0">
                          <a:solidFill>
                            <a:schemeClr val="tx1"/>
                          </a:solidFill>
                          <a:latin typeface="+mn-ea"/>
                          <a:ea typeface="+mn-ea"/>
                        </a:rPr>
                        <a:t>12-1</a:t>
                      </a:r>
                      <a:r>
                        <a:rPr kumimoji="1" lang="ja-JP" altLang="en-US" sz="1050" dirty="0">
                          <a:solidFill>
                            <a:schemeClr val="tx1"/>
                          </a:solidFill>
                          <a:latin typeface="+mn-ea"/>
                          <a:ea typeface="+mn-ea"/>
                        </a:rPr>
                        <a:t>　前橋プラザ元気</a:t>
                      </a:r>
                      <a:r>
                        <a:rPr kumimoji="1" lang="en-US" altLang="ja-JP" sz="1050" dirty="0">
                          <a:solidFill>
                            <a:schemeClr val="tx1"/>
                          </a:solidFill>
                          <a:latin typeface="+mn-ea"/>
                          <a:ea typeface="+mn-ea"/>
                        </a:rPr>
                        <a:t>21 1</a:t>
                      </a:r>
                      <a:r>
                        <a:rPr kumimoji="1" lang="ja-JP" altLang="en-US" sz="1050" dirty="0">
                          <a:solidFill>
                            <a:schemeClr val="tx1"/>
                          </a:solidFill>
                          <a:latin typeface="+mn-ea"/>
                          <a:ea typeface="+mn-ea"/>
                        </a:rPr>
                        <a:t>階</a:t>
                      </a:r>
                      <a:endParaRPr kumimoji="1" lang="en-US" altLang="ja-JP" sz="1050" dirty="0">
                        <a:solidFill>
                          <a:schemeClr val="tx1"/>
                        </a:solidFill>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n-ea"/>
                          <a:ea typeface="+mn-ea"/>
                        </a:rPr>
                        <a:t>　前橋市産業経済部にぎわい商業課　地域おこし協力隊担当者　宛</a:t>
                      </a:r>
                      <a:endParaRPr kumimoji="1" lang="en-US" altLang="ja-JP" sz="1050" dirty="0">
                        <a:solidFill>
                          <a:schemeClr val="tx1"/>
                        </a:solidFill>
                        <a:latin typeface="+mn-ea"/>
                        <a:ea typeface="+mn-ea"/>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332762"/>
                  </a:ext>
                </a:extLst>
              </a:tr>
              <a:tr h="370840">
                <a:tc>
                  <a:txBody>
                    <a:bodyPr/>
                    <a:lstStyle/>
                    <a:p>
                      <a:r>
                        <a:rPr kumimoji="1" lang="ja-JP" altLang="en-US" sz="1050" b="1" dirty="0">
                          <a:solidFill>
                            <a:srgbClr val="8FD06B"/>
                          </a:solidFill>
                          <a:latin typeface="+mn-ea"/>
                          <a:ea typeface="+mn-ea"/>
                        </a:rPr>
                        <a:t>応募受付期間</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a:solidFill>
                            <a:schemeClr val="tx1"/>
                          </a:solidFill>
                          <a:latin typeface="+mn-ea"/>
                          <a:ea typeface="+mn-ea"/>
                        </a:rPr>
                        <a:t>令和</a:t>
                      </a:r>
                      <a:r>
                        <a:rPr lang="ja-JP" altLang="en-US" sz="1050">
                          <a:solidFill>
                            <a:schemeClr val="tx1"/>
                          </a:solidFill>
                          <a:latin typeface="+mn-ea"/>
                          <a:ea typeface="+mn-ea"/>
                        </a:rPr>
                        <a:t>８</a:t>
                      </a:r>
                      <a:r>
                        <a:rPr kumimoji="1" lang="ja-JP" altLang="en-US" sz="1050">
                          <a:solidFill>
                            <a:schemeClr val="tx1"/>
                          </a:solidFill>
                          <a:latin typeface="+mn-ea"/>
                          <a:ea typeface="+mn-ea"/>
                        </a:rPr>
                        <a:t>年</a:t>
                      </a:r>
                      <a:r>
                        <a:rPr lang="ja-JP" altLang="en-US" sz="1050">
                          <a:solidFill>
                            <a:schemeClr val="tx1"/>
                          </a:solidFill>
                          <a:latin typeface="+mn-ea"/>
                          <a:ea typeface="+mn-ea"/>
                        </a:rPr>
                        <a:t>２</a:t>
                      </a:r>
                      <a:r>
                        <a:rPr kumimoji="1" lang="ja-JP" altLang="en-US" sz="1050">
                          <a:solidFill>
                            <a:schemeClr val="tx1"/>
                          </a:solidFill>
                          <a:latin typeface="+mn-ea"/>
                          <a:ea typeface="+mn-ea"/>
                        </a:rPr>
                        <a:t>月</a:t>
                      </a:r>
                      <a:r>
                        <a:rPr lang="ja-JP" altLang="en-US" sz="1050">
                          <a:solidFill>
                            <a:schemeClr val="tx1"/>
                          </a:solidFill>
                          <a:latin typeface="+mn-ea"/>
                          <a:ea typeface="+mn-ea"/>
                        </a:rPr>
                        <a:t>１０</a:t>
                      </a:r>
                      <a:r>
                        <a:rPr kumimoji="1" lang="ja-JP" altLang="en-US" sz="1050">
                          <a:solidFill>
                            <a:schemeClr val="tx1"/>
                          </a:solidFill>
                          <a:latin typeface="+mn-ea"/>
                          <a:ea typeface="+mn-ea"/>
                        </a:rPr>
                        <a:t>日から令和</a:t>
                      </a:r>
                      <a:r>
                        <a:rPr lang="ja-JP" altLang="en-US" sz="1050">
                          <a:solidFill>
                            <a:schemeClr val="tx1"/>
                          </a:solidFill>
                          <a:latin typeface="+mn-ea"/>
                          <a:ea typeface="+mn-ea"/>
                        </a:rPr>
                        <a:t>８</a:t>
                      </a:r>
                      <a:r>
                        <a:rPr kumimoji="1" lang="ja-JP" altLang="en-US" sz="1050">
                          <a:solidFill>
                            <a:schemeClr val="tx1"/>
                          </a:solidFill>
                          <a:latin typeface="+mn-ea"/>
                          <a:ea typeface="+mn-ea"/>
                        </a:rPr>
                        <a:t>年</a:t>
                      </a:r>
                      <a:r>
                        <a:rPr lang="ja-JP" altLang="en-US" sz="1050">
                          <a:solidFill>
                            <a:schemeClr val="tx1"/>
                          </a:solidFill>
                          <a:latin typeface="+mn-ea"/>
                          <a:ea typeface="+mn-ea"/>
                        </a:rPr>
                        <a:t>２</a:t>
                      </a:r>
                      <a:r>
                        <a:rPr kumimoji="1" lang="ja-JP" altLang="en-US" sz="1050">
                          <a:solidFill>
                            <a:schemeClr val="tx1"/>
                          </a:solidFill>
                          <a:latin typeface="+mn-ea"/>
                          <a:ea typeface="+mn-ea"/>
                        </a:rPr>
                        <a:t>月</a:t>
                      </a:r>
                      <a:r>
                        <a:rPr lang="ja-JP" altLang="en-US" sz="1050">
                          <a:solidFill>
                            <a:schemeClr val="tx1"/>
                          </a:solidFill>
                          <a:latin typeface="+mn-ea"/>
                          <a:ea typeface="+mn-ea"/>
                        </a:rPr>
                        <a:t>１７</a:t>
                      </a:r>
                      <a:r>
                        <a:rPr kumimoji="1" lang="ja-JP" altLang="en-US" sz="1050">
                          <a:solidFill>
                            <a:schemeClr val="tx1"/>
                          </a:solidFill>
                          <a:latin typeface="+mn-ea"/>
                          <a:ea typeface="+mn-ea"/>
                        </a:rPr>
                        <a:t>日まで</a:t>
                      </a:r>
                      <a:endParaRPr kumimoji="1" lang="en-US" altLang="ja-JP">
                        <a:solidFill>
                          <a:schemeClr val="tx1"/>
                        </a:solidFill>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689878"/>
                  </a:ext>
                </a:extLst>
              </a:tr>
              <a:tr h="370840">
                <a:tc>
                  <a:txBody>
                    <a:bodyPr/>
                    <a:lstStyle/>
                    <a:p>
                      <a:r>
                        <a:rPr kumimoji="1" lang="ja-JP" altLang="en-US" sz="1050" b="1" dirty="0">
                          <a:solidFill>
                            <a:srgbClr val="8FD06B"/>
                          </a:solidFill>
                          <a:latin typeface="+mn-ea"/>
                          <a:ea typeface="+mn-ea"/>
                        </a:rPr>
                        <a:t>審査方法</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１</a:t>
                      </a:r>
                      <a:r>
                        <a:rPr kumimoji="1" lang="en-US" altLang="ja-JP" sz="1050" dirty="0">
                          <a:solidFill>
                            <a:schemeClr val="tx1"/>
                          </a:solidFill>
                          <a:latin typeface="+mn-ea"/>
                          <a:ea typeface="+mn-ea"/>
                        </a:rPr>
                        <a:t>) 1</a:t>
                      </a:r>
                      <a:r>
                        <a:rPr kumimoji="1" lang="ja-JP" altLang="en-US" sz="1050" dirty="0">
                          <a:solidFill>
                            <a:schemeClr val="tx1"/>
                          </a:solidFill>
                          <a:latin typeface="+mn-ea"/>
                          <a:ea typeface="+mn-ea"/>
                        </a:rPr>
                        <a:t>次審査（書類審査）</a:t>
                      </a:r>
                    </a:p>
                    <a:p>
                      <a:r>
                        <a:rPr kumimoji="1" lang="ja-JP" altLang="en-US" sz="1050" dirty="0">
                          <a:solidFill>
                            <a:schemeClr val="tx1"/>
                          </a:solidFill>
                          <a:latin typeface="+mn-ea"/>
                          <a:ea typeface="+mn-ea"/>
                        </a:rPr>
                        <a:t>提出された書類による書類選考。合否をメールで通知します。</a:t>
                      </a:r>
                    </a:p>
                    <a:p>
                      <a:r>
                        <a:rPr kumimoji="1" lang="ja-JP" altLang="en-US" sz="1050" dirty="0">
                          <a:solidFill>
                            <a:schemeClr val="tx1"/>
                          </a:solidFill>
                          <a:latin typeface="+mn-ea"/>
                          <a:ea typeface="+mn-ea"/>
                        </a:rPr>
                        <a:t> </a:t>
                      </a:r>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２</a:t>
                      </a:r>
                      <a:r>
                        <a:rPr kumimoji="1" lang="en-US" altLang="ja-JP" sz="1050" dirty="0">
                          <a:solidFill>
                            <a:schemeClr val="tx1"/>
                          </a:solidFill>
                          <a:latin typeface="+mn-ea"/>
                          <a:ea typeface="+mn-ea"/>
                        </a:rPr>
                        <a:t>) 2</a:t>
                      </a:r>
                      <a:r>
                        <a:rPr kumimoji="1" lang="ja-JP" altLang="en-US" sz="1050" dirty="0">
                          <a:solidFill>
                            <a:schemeClr val="tx1"/>
                          </a:solidFill>
                          <a:latin typeface="+mn-ea"/>
                          <a:ea typeface="+mn-ea"/>
                        </a:rPr>
                        <a:t>次審査（面接）</a:t>
                      </a:r>
                    </a:p>
                    <a:p>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次選考合格者を対象に面接審査（日時は</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次審査の結果通知時に連絡します。）</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14774"/>
                  </a:ext>
                </a:extLst>
              </a:tr>
              <a:tr h="370840">
                <a:tc>
                  <a:txBody>
                    <a:bodyPr/>
                    <a:lstStyle/>
                    <a:p>
                      <a:r>
                        <a:rPr kumimoji="1" lang="ja-JP" altLang="en-US" sz="1050" b="1" dirty="0">
                          <a:solidFill>
                            <a:srgbClr val="8FD06B"/>
                          </a:solidFill>
                          <a:latin typeface="+mn-ea"/>
                          <a:ea typeface="+mn-ea"/>
                        </a:rPr>
                        <a:t>その他特記事項</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・市担当課である産業経済部にぎわい商業課商業振興係と連携を図るものとします。</a:t>
                      </a:r>
                      <a:endParaRPr kumimoji="1" lang="en-US" altLang="ja-JP" sz="1050" dirty="0">
                        <a:solidFill>
                          <a:schemeClr val="tx1"/>
                        </a:solidFill>
                        <a:latin typeface="+mn-ea"/>
                        <a:ea typeface="+mn-ea"/>
                      </a:endParaRPr>
                    </a:p>
                    <a:p>
                      <a:r>
                        <a:rPr kumimoji="1" lang="ja-JP" altLang="en-US" sz="1050" dirty="0">
                          <a:solidFill>
                            <a:schemeClr val="tx1"/>
                          </a:solidFill>
                          <a:latin typeface="+mn-ea"/>
                          <a:ea typeface="+mn-ea"/>
                        </a:rPr>
                        <a:t>・地域おこし協力隊の正規委嘱に向けては、改めて書類審査・面接審査等を実施します。</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6727786"/>
                  </a:ext>
                </a:extLst>
              </a:tr>
            </a:tbl>
          </a:graphicData>
        </a:graphic>
      </p:graphicFrame>
    </p:spTree>
    <p:extLst>
      <p:ext uri="{BB962C8B-B14F-4D97-AF65-F5344CB8AC3E}">
        <p14:creationId xmlns:p14="http://schemas.microsoft.com/office/powerpoint/2010/main" val="366464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52522291"/>
              </p:ext>
            </p:extLst>
          </p:nvPr>
        </p:nvGraphicFramePr>
        <p:xfrm>
          <a:off x="280848" y="288214"/>
          <a:ext cx="6296299" cy="2171700"/>
        </p:xfrm>
        <a:graphic>
          <a:graphicData uri="http://schemas.openxmlformats.org/drawingml/2006/table">
            <a:tbl>
              <a:tblPr firstRow="1" bandRow="1">
                <a:tableStyleId>{5C22544A-7EE6-4342-B048-85BDC9FD1C3A}</a:tableStyleId>
              </a:tblPr>
              <a:tblGrid>
                <a:gridCol w="1780956">
                  <a:extLst>
                    <a:ext uri="{9D8B030D-6E8A-4147-A177-3AD203B41FA5}">
                      <a16:colId xmlns:a16="http://schemas.microsoft.com/office/drawing/2014/main" val="3706147777"/>
                    </a:ext>
                  </a:extLst>
                </a:gridCol>
                <a:gridCol w="4515343">
                  <a:extLst>
                    <a:ext uri="{9D8B030D-6E8A-4147-A177-3AD203B41FA5}">
                      <a16:colId xmlns:a16="http://schemas.microsoft.com/office/drawing/2014/main" val="500040102"/>
                    </a:ext>
                  </a:extLst>
                </a:gridCol>
              </a:tblGrid>
              <a:tr h="370840">
                <a:tc>
                  <a:txBody>
                    <a:bodyPr/>
                    <a:lstStyle/>
                    <a:p>
                      <a:r>
                        <a:rPr kumimoji="1" lang="ja-JP" altLang="en-US" sz="1050" b="1" dirty="0">
                          <a:solidFill>
                            <a:srgbClr val="8FD06B"/>
                          </a:solidFill>
                          <a:latin typeface="+mn-ea"/>
                          <a:ea typeface="+mn-ea"/>
                        </a:rPr>
                        <a:t>問い合わせ先</a:t>
                      </a: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前橋市担当課</a:t>
                      </a:r>
                      <a:r>
                        <a:rPr kumimoji="1" lang="en-US" altLang="ja-JP" sz="1050" b="0" dirty="0">
                          <a:solidFill>
                            <a:schemeClr val="tx1"/>
                          </a:solidFill>
                          <a:latin typeface="+mn-ea"/>
                          <a:ea typeface="+mn-ea"/>
                        </a:rPr>
                        <a:t>】</a:t>
                      </a:r>
                    </a:p>
                    <a:p>
                      <a:r>
                        <a:rPr kumimoji="1" lang="ja-JP" altLang="en-US" sz="1050" b="0" dirty="0">
                          <a:solidFill>
                            <a:schemeClr val="tx1"/>
                          </a:solidFill>
                          <a:latin typeface="+mn-ea"/>
                          <a:ea typeface="+mn-ea"/>
                        </a:rPr>
                        <a:t>　前橋市　産業経済部　にぎわい商業課　商業振興係</a:t>
                      </a:r>
                    </a:p>
                    <a:p>
                      <a:r>
                        <a:rPr kumimoji="1" lang="ja-JP" altLang="en-US" sz="1050" b="0" dirty="0">
                          <a:solidFill>
                            <a:schemeClr val="tx1"/>
                          </a:solidFill>
                          <a:latin typeface="+mn-ea"/>
                          <a:ea typeface="+mn-ea"/>
                        </a:rPr>
                        <a:t>　〒</a:t>
                      </a:r>
                      <a:r>
                        <a:rPr kumimoji="1" lang="en-US" altLang="ja-JP" sz="1050" b="0" dirty="0">
                          <a:solidFill>
                            <a:schemeClr val="tx1"/>
                          </a:solidFill>
                          <a:latin typeface="+mn-ea"/>
                          <a:ea typeface="+mn-ea"/>
                        </a:rPr>
                        <a:t>371-0023</a:t>
                      </a:r>
                    </a:p>
                    <a:p>
                      <a:r>
                        <a:rPr kumimoji="1" lang="ja-JP" altLang="en-US" sz="1050" b="0" dirty="0">
                          <a:solidFill>
                            <a:schemeClr val="tx1"/>
                          </a:solidFill>
                          <a:latin typeface="+mn-ea"/>
                          <a:ea typeface="+mn-ea"/>
                        </a:rPr>
                        <a:t>　前橋市本町二丁目１２番１号</a:t>
                      </a:r>
                    </a:p>
                    <a:p>
                      <a:r>
                        <a:rPr kumimoji="1" lang="ja-JP" altLang="en-US" sz="1050" b="0" dirty="0">
                          <a:solidFill>
                            <a:schemeClr val="tx1"/>
                          </a:solidFill>
                          <a:latin typeface="+mn-ea"/>
                          <a:ea typeface="+mn-ea"/>
                        </a:rPr>
                        <a:t>　</a:t>
                      </a:r>
                      <a:r>
                        <a:rPr kumimoji="1" lang="en-US" altLang="ja-JP" sz="1050" b="0" dirty="0">
                          <a:solidFill>
                            <a:schemeClr val="tx1"/>
                          </a:solidFill>
                          <a:latin typeface="+mn-ea"/>
                          <a:ea typeface="+mn-ea"/>
                        </a:rPr>
                        <a:t>TEL</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027-210-2188</a:t>
                      </a:r>
                    </a:p>
                    <a:p>
                      <a:r>
                        <a:rPr kumimoji="1" lang="ja-JP" altLang="en-US" sz="1050" b="0" dirty="0">
                          <a:solidFill>
                            <a:schemeClr val="tx1"/>
                          </a:solidFill>
                          <a:latin typeface="+mn-ea"/>
                          <a:ea typeface="+mn-ea"/>
                        </a:rPr>
                        <a:t>　</a:t>
                      </a:r>
                      <a:r>
                        <a:rPr kumimoji="1" lang="en-US" altLang="ja-JP" sz="1050" b="0" dirty="0">
                          <a:solidFill>
                            <a:schemeClr val="tx1"/>
                          </a:solidFill>
                          <a:latin typeface="+mn-ea"/>
                          <a:ea typeface="+mn-ea"/>
                        </a:rPr>
                        <a:t>Email</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nigiwai@city.maebashi.gunma.jp</a:t>
                      </a:r>
                    </a:p>
                    <a:p>
                      <a:r>
                        <a:rPr kumimoji="1" lang="en-US" altLang="ja-JP" sz="1050" b="0" dirty="0">
                          <a:solidFill>
                            <a:schemeClr val="tx1"/>
                          </a:solidFill>
                          <a:latin typeface="+mn-ea"/>
                          <a:ea typeface="+mn-ea"/>
                        </a:rPr>
                        <a:t>【</a:t>
                      </a:r>
                      <a:r>
                        <a:rPr kumimoji="1" lang="ja-JP" altLang="en-US" sz="1050" b="0" dirty="0">
                          <a:solidFill>
                            <a:schemeClr val="tx1"/>
                          </a:solidFill>
                          <a:latin typeface="+mn-ea"/>
                          <a:ea typeface="+mn-ea"/>
                        </a:rPr>
                        <a:t>支援団体（活動受入先）</a:t>
                      </a:r>
                      <a:r>
                        <a:rPr kumimoji="1" lang="en-US" altLang="ja-JP" sz="1050" b="0" dirty="0">
                          <a:solidFill>
                            <a:schemeClr val="tx1"/>
                          </a:solidFill>
                          <a:latin typeface="+mn-ea"/>
                          <a:ea typeface="+mn-ea"/>
                        </a:rPr>
                        <a:t>】</a:t>
                      </a:r>
                    </a:p>
                    <a:p>
                      <a:r>
                        <a:rPr kumimoji="1" lang="ja-JP" altLang="en-US" sz="1050" b="0" dirty="0">
                          <a:solidFill>
                            <a:schemeClr val="tx1"/>
                          </a:solidFill>
                          <a:latin typeface="+mn-ea"/>
                          <a:ea typeface="+mn-ea"/>
                        </a:rPr>
                        <a:t>　（一社）前橋まちなかエージェンシー</a:t>
                      </a:r>
                    </a:p>
                    <a:p>
                      <a:r>
                        <a:rPr kumimoji="1" lang="ja-JP" altLang="en-US" sz="1050" b="0" dirty="0">
                          <a:solidFill>
                            <a:schemeClr val="tx1"/>
                          </a:solidFill>
                          <a:latin typeface="+mn-ea"/>
                          <a:ea typeface="+mn-ea"/>
                        </a:rPr>
                        <a:t>　〒</a:t>
                      </a:r>
                      <a:r>
                        <a:rPr kumimoji="1" lang="en-US" altLang="ja-JP" sz="1050" b="0" dirty="0">
                          <a:solidFill>
                            <a:schemeClr val="tx1"/>
                          </a:solidFill>
                          <a:latin typeface="+mn-ea"/>
                          <a:ea typeface="+mn-ea"/>
                        </a:rPr>
                        <a:t>371-0022</a:t>
                      </a:r>
                    </a:p>
                    <a:p>
                      <a:r>
                        <a:rPr kumimoji="1" lang="ja-JP" altLang="en-US" sz="1050" b="0" dirty="0">
                          <a:solidFill>
                            <a:schemeClr val="tx1"/>
                          </a:solidFill>
                          <a:latin typeface="+mn-ea"/>
                          <a:ea typeface="+mn-ea"/>
                        </a:rPr>
                        <a:t>　前橋市千代田町二丁目１０番２号</a:t>
                      </a:r>
                    </a:p>
                    <a:p>
                      <a:r>
                        <a:rPr kumimoji="1" lang="ja-JP" altLang="en-US" sz="1050" b="0" dirty="0">
                          <a:solidFill>
                            <a:schemeClr val="tx1"/>
                          </a:solidFill>
                          <a:latin typeface="+mn-ea"/>
                          <a:ea typeface="+mn-ea"/>
                        </a:rPr>
                        <a:t>　</a:t>
                      </a:r>
                      <a:r>
                        <a:rPr kumimoji="1" lang="en-US" altLang="ja-JP" sz="1050" b="0" dirty="0">
                          <a:solidFill>
                            <a:schemeClr val="tx1"/>
                          </a:solidFill>
                          <a:latin typeface="+mn-ea"/>
                          <a:ea typeface="+mn-ea"/>
                        </a:rPr>
                        <a:t>TEL</a:t>
                      </a:r>
                      <a:r>
                        <a:rPr kumimoji="1" lang="ja-JP" altLang="en-US" sz="1050" b="0" dirty="0">
                          <a:solidFill>
                            <a:schemeClr val="tx1"/>
                          </a:solidFill>
                          <a:latin typeface="+mn-ea"/>
                          <a:ea typeface="+mn-ea"/>
                        </a:rPr>
                        <a:t>：</a:t>
                      </a:r>
                      <a:r>
                        <a:rPr kumimoji="1" lang="en-US" altLang="ja-JP" sz="1050" b="0" dirty="0">
                          <a:solidFill>
                            <a:schemeClr val="tx1"/>
                          </a:solidFill>
                          <a:latin typeface="+mn-ea"/>
                          <a:ea typeface="+mn-ea"/>
                        </a:rPr>
                        <a:t>027-212-2117</a:t>
                      </a:r>
                    </a:p>
                    <a:p>
                      <a:r>
                        <a:rPr kumimoji="1" lang="ja-JP" altLang="en-US" sz="1050" b="0" dirty="0">
                          <a:solidFill>
                            <a:schemeClr val="tx1"/>
                          </a:solidFill>
                          <a:latin typeface="+mn-ea"/>
                          <a:ea typeface="+mn-ea"/>
                        </a:rPr>
                        <a:t>　</a:t>
                      </a:r>
                      <a:r>
                        <a:rPr kumimoji="1" lang="en-US" altLang="ja-JP" sz="1050" b="0" dirty="0">
                          <a:solidFill>
                            <a:schemeClr val="tx1"/>
                          </a:solidFill>
                          <a:latin typeface="+mn-ea"/>
                          <a:ea typeface="+mn-ea"/>
                        </a:rPr>
                        <a:t>Email</a:t>
                      </a:r>
                      <a:r>
                        <a:rPr kumimoji="1" lang="ja-JP" altLang="en-US" sz="1050" b="0" dirty="0">
                          <a:solidFill>
                            <a:schemeClr val="tx1"/>
                          </a:solidFill>
                          <a:latin typeface="+mn-ea"/>
                          <a:ea typeface="+mn-ea"/>
                        </a:rPr>
                        <a:t>：</a:t>
                      </a:r>
                      <a:r>
                        <a:rPr kumimoji="1" lang="en-US" altLang="ja-JP" sz="1050" b="0" dirty="0" err="1">
                          <a:solidFill>
                            <a:schemeClr val="tx1"/>
                          </a:solidFill>
                          <a:latin typeface="+mn-ea"/>
                          <a:ea typeface="+mn-ea"/>
                        </a:rPr>
                        <a:t>info@machinaka.agency</a:t>
                      </a:r>
                      <a:endParaRPr kumimoji="1" lang="en-US" altLang="ja-JP" sz="1050" b="0" dirty="0">
                        <a:solidFill>
                          <a:schemeClr val="tx1"/>
                        </a:solidFill>
                        <a:latin typeface="+mn-ea"/>
                        <a:ea typeface="+mn-ea"/>
                      </a:endParaRPr>
                    </a:p>
                    <a:p>
                      <a:endParaRPr kumimoji="1" lang="ja-JP" altLang="en-US" sz="1050" dirty="0">
                        <a:solidFill>
                          <a:schemeClr val="tx1"/>
                        </a:solidFill>
                        <a:latin typeface="+mn-ea"/>
                        <a:ea typeface="+mn-ea"/>
                      </a:endParaRPr>
                    </a:p>
                  </a:txBody>
                  <a:tcPr>
                    <a:lnL w="12700" cmpd="sng">
                      <a:noFill/>
                    </a:lnL>
                    <a:lnR w="12700" cmpd="sng">
                      <a:noFill/>
                    </a:lnR>
                    <a:lnT w="12700" cap="flat" cmpd="sng" algn="ctr">
                      <a:solidFill>
                        <a:srgbClr val="8FD06B"/>
                      </a:solidFill>
                      <a:prstDash val="solid"/>
                      <a:round/>
                      <a:headEnd type="none" w="med" len="med"/>
                      <a:tailEnd type="none" w="med" len="med"/>
                    </a:lnT>
                    <a:lnB w="12700" cap="flat" cmpd="sng" algn="ctr">
                      <a:solidFill>
                        <a:srgbClr val="8FD0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401384"/>
                  </a:ext>
                </a:extLst>
              </a:tr>
            </a:tbl>
          </a:graphicData>
        </a:graphic>
      </p:graphicFrame>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80848" y="6546294"/>
            <a:ext cx="6296299" cy="2031325"/>
          </a:xfrm>
          <a:prstGeom prst="rect">
            <a:avLst/>
          </a:prstGeom>
        </p:spPr>
        <p:txBody>
          <a:bodyPr wrap="square">
            <a:spAutoFit/>
          </a:bodyPr>
          <a:lstStyle/>
          <a:p>
            <a:r>
              <a:rPr lang="ja-JP" altLang="en-US" sz="1050" dirty="0">
                <a:latin typeface="+mn-ea"/>
              </a:rPr>
              <a:t>地方公務員法</a:t>
            </a:r>
          </a:p>
          <a:p>
            <a:r>
              <a:rPr lang="ja-JP" altLang="en-US" sz="1050" dirty="0">
                <a:latin typeface="+mn-ea"/>
              </a:rPr>
              <a:t>（欠格条項）</a:t>
            </a:r>
          </a:p>
          <a:p>
            <a:r>
              <a:rPr lang="ja-JP" altLang="en-US" sz="1050" dirty="0">
                <a:latin typeface="+mn-ea"/>
              </a:rPr>
              <a:t>第十六条	次の各号のいずれかに該当する者は、条例で定める場合を除くほか、職員となり、又は競争試験若しくは選考を受けることができない。</a:t>
            </a:r>
          </a:p>
          <a:p>
            <a:r>
              <a:rPr lang="en-US" altLang="ja-JP" sz="1050" dirty="0">
                <a:latin typeface="+mn-ea"/>
              </a:rPr>
              <a:t>—	</a:t>
            </a:r>
            <a:r>
              <a:rPr lang="ja-JP" altLang="en-US" sz="1050" dirty="0">
                <a:latin typeface="+mn-ea"/>
              </a:rPr>
              <a:t>成年被後見人又は被保佐人</a:t>
            </a:r>
          </a:p>
          <a:p>
            <a:r>
              <a:rPr lang="ja-JP" altLang="en-US" sz="1050" dirty="0">
                <a:latin typeface="+mn-ea"/>
              </a:rPr>
              <a:t>二	禁錮以上の刑に処せられ、その執行を終わるまで又はその執行を受けることがなくなるまでの者</a:t>
            </a:r>
          </a:p>
          <a:p>
            <a:r>
              <a:rPr lang="ja-JP" altLang="en-US" sz="1050" dirty="0">
                <a:latin typeface="+mn-ea"/>
              </a:rPr>
              <a:t>三	当該地方公共団体において懲戒免職の処分を受け、当該処分の日から二年を経過しない者</a:t>
            </a:r>
          </a:p>
          <a:p>
            <a:r>
              <a:rPr lang="ja-JP" altLang="en-US" sz="1050" dirty="0">
                <a:latin typeface="+mn-ea"/>
              </a:rPr>
              <a:t>四	人事委員会又は公平委員会の委員の職にあって、第六十条から第六十三条までに規定する罪を犯し刑に処せられた者</a:t>
            </a:r>
          </a:p>
          <a:p>
            <a:r>
              <a:rPr lang="ja-JP" altLang="en-US" sz="1050" dirty="0">
                <a:latin typeface="+mn-ea"/>
              </a:rPr>
              <a:t>五	日本国憲法 施行の日以後において、日本国憲法 又はその下に成立した政府を暴力で破壊することを主張する政党その他の団体を結成し、又はこれに加入した者</a:t>
            </a:r>
          </a:p>
        </p:txBody>
      </p:sp>
      <p:sp>
        <p:nvSpPr>
          <p:cNvPr id="6" name="テキスト ボックス 5"/>
          <p:cNvSpPr txBox="1"/>
          <p:nvPr/>
        </p:nvSpPr>
        <p:spPr>
          <a:xfrm>
            <a:off x="3179931" y="9537367"/>
            <a:ext cx="486030"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- 06 -</a:t>
            </a:r>
            <a:endParaRPr kumimoji="1" lang="ja-JP" altLang="en-US" sz="1000" dirty="0">
              <a:solidFill>
                <a:schemeClr val="bg1"/>
              </a:solidFill>
              <a:latin typeface="Showcard Gothic" panose="04020904020102020604" pitchFamily="82" charset="0"/>
            </a:endParaRPr>
          </a:p>
        </p:txBody>
      </p:sp>
    </p:spTree>
    <p:extLst>
      <p:ext uri="{BB962C8B-B14F-4D97-AF65-F5344CB8AC3E}">
        <p14:creationId xmlns:p14="http://schemas.microsoft.com/office/powerpoint/2010/main" val="72462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66F2C756-882C-9B27-F9A5-B8F70545A837}"/>
              </a:ext>
            </a:extLst>
          </p:cNvPr>
          <p:cNvSpPr txBox="1"/>
          <p:nvPr/>
        </p:nvSpPr>
        <p:spPr>
          <a:xfrm>
            <a:off x="280848" y="288214"/>
            <a:ext cx="4493538" cy="338554"/>
          </a:xfrm>
          <a:prstGeom prst="rect">
            <a:avLst/>
          </a:prstGeom>
          <a:noFill/>
        </p:spPr>
        <p:txBody>
          <a:bodyPr wrap="none" rtlCol="0">
            <a:spAutoFit/>
          </a:bodyPr>
          <a:lstStyle/>
          <a:p>
            <a:r>
              <a:rPr kumimoji="1" lang="ja-JP" altLang="en-US" sz="1600" b="1" dirty="0">
                <a:solidFill>
                  <a:srgbClr val="826A4F"/>
                </a:solidFill>
                <a:latin typeface="+mn-ea"/>
              </a:rPr>
              <a:t>前橋市中心市街地地域おこし協力隊　募集要項</a:t>
            </a:r>
          </a:p>
        </p:txBody>
      </p:sp>
      <p:graphicFrame>
        <p:nvGraphicFramePr>
          <p:cNvPr id="9" name="表 8"/>
          <p:cNvGraphicFramePr>
            <a:graphicFrameLocks noGrp="1"/>
          </p:cNvGraphicFramePr>
          <p:nvPr>
            <p:extLst>
              <p:ext uri="{D42A27DB-BD31-4B8C-83A1-F6EECF244321}">
                <p14:modId xmlns:p14="http://schemas.microsoft.com/office/powerpoint/2010/main" val="1599127291"/>
              </p:ext>
            </p:extLst>
          </p:nvPr>
        </p:nvGraphicFramePr>
        <p:xfrm>
          <a:off x="280848" y="818877"/>
          <a:ext cx="6296299" cy="7457440"/>
        </p:xfrm>
        <a:graphic>
          <a:graphicData uri="http://schemas.openxmlformats.org/drawingml/2006/table">
            <a:tbl>
              <a:tblPr firstRow="1" bandRow="1">
                <a:tableStyleId>{5C22544A-7EE6-4342-B048-85BDC9FD1C3A}</a:tableStyleId>
              </a:tblPr>
              <a:tblGrid>
                <a:gridCol w="1780956">
                  <a:extLst>
                    <a:ext uri="{9D8B030D-6E8A-4147-A177-3AD203B41FA5}">
                      <a16:colId xmlns:a16="http://schemas.microsoft.com/office/drawing/2014/main" val="3706147777"/>
                    </a:ext>
                  </a:extLst>
                </a:gridCol>
                <a:gridCol w="4515343">
                  <a:extLst>
                    <a:ext uri="{9D8B030D-6E8A-4147-A177-3AD203B41FA5}">
                      <a16:colId xmlns:a16="http://schemas.microsoft.com/office/drawing/2014/main" val="500040102"/>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050" b="1" spc="-30" dirty="0">
                          <a:solidFill>
                            <a:srgbClr val="826A4F"/>
                          </a:solidFill>
                          <a:effectLst/>
                          <a:latin typeface="+mn-ea"/>
                          <a:ea typeface="+mn-ea"/>
                        </a:rPr>
                        <a:t>活動概要</a:t>
                      </a:r>
                      <a:endParaRPr lang="ja-JP" altLang="ja-JP" sz="1050" b="1" dirty="0">
                        <a:solidFill>
                          <a:srgbClr val="826A4F"/>
                        </a:solidFill>
                        <a:effectLst/>
                        <a:latin typeface="+mn-ea"/>
                        <a:ea typeface="+mn-ea"/>
                        <a:cs typeface="A-OTF UD新ゴ Pr6N L"/>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effectLst/>
                          <a:latin typeface="+mn-ea"/>
                          <a:ea typeface="+mn-ea"/>
                          <a:cs typeface="A-OTF UD新ゴ Pr6N L"/>
                        </a:rPr>
                        <a:t>「ローカライフデザイナー」として、（一社）前橋まちなかエージェンシーとともに、アートやデザインなどの力を活かしたクリエイティブなまちづくり活動を行い、まちなかにおける地域課題の解決や市内外への魅力の発信などに取り組む。</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684874"/>
                  </a:ext>
                </a:extLst>
              </a:tr>
              <a:tr h="370840">
                <a:tc>
                  <a:txBody>
                    <a:bodyPr/>
                    <a:lstStyle/>
                    <a:p>
                      <a:r>
                        <a:rPr kumimoji="1" lang="ja-JP" altLang="en-US" sz="1050" b="1" dirty="0">
                          <a:solidFill>
                            <a:srgbClr val="826A4F"/>
                          </a:solidFill>
                          <a:latin typeface="+mn-ea"/>
                          <a:ea typeface="+mn-ea"/>
                        </a:rPr>
                        <a:t>求める人材</a:t>
                      </a:r>
                    </a:p>
                    <a:p>
                      <a:endParaRPr kumimoji="1" lang="ja-JP" altLang="en-US" sz="1050" b="1" dirty="0">
                        <a:solidFill>
                          <a:srgbClr val="826A4F"/>
                        </a:solidFill>
                        <a:latin typeface="+mn-ea"/>
                        <a:ea typeface="+mn-ea"/>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将来にわたってまちづくりに携わる意志を持ち、前橋市のビジョンを理解したうえで、主体的に地域と関わり実践できる方を求めます。</a:t>
                      </a:r>
                    </a:p>
                    <a:p>
                      <a:r>
                        <a:rPr kumimoji="1" lang="ja-JP" altLang="en-US" sz="1050" dirty="0">
                          <a:solidFill>
                            <a:schemeClr val="tx1"/>
                          </a:solidFill>
                          <a:latin typeface="+mn-ea"/>
                          <a:ea typeface="+mn-ea"/>
                        </a:rPr>
                        <a:t>・将来、まちづくりに関わるプレイヤーとして独立を目指している方</a:t>
                      </a:r>
                    </a:p>
                    <a:p>
                      <a:r>
                        <a:rPr kumimoji="1" lang="ja-JP" altLang="en-US" sz="1050" dirty="0">
                          <a:solidFill>
                            <a:schemeClr val="tx1"/>
                          </a:solidFill>
                          <a:latin typeface="+mn-ea"/>
                          <a:ea typeface="+mn-ea"/>
                        </a:rPr>
                        <a:t>・地域活性化に強い関心を持ち、自ら学び行動できる方</a:t>
                      </a:r>
                    </a:p>
                    <a:p>
                      <a:r>
                        <a:rPr kumimoji="1" lang="ja-JP" altLang="en-US" sz="1050" dirty="0">
                          <a:solidFill>
                            <a:schemeClr val="tx1"/>
                          </a:solidFill>
                          <a:latin typeface="+mn-ea"/>
                          <a:ea typeface="+mn-ea"/>
                        </a:rPr>
                        <a:t>・このまちに必要な活動を考え実践できる方</a:t>
                      </a:r>
                    </a:p>
                    <a:p>
                      <a:r>
                        <a:rPr kumimoji="1" lang="ja-JP" altLang="en-US" sz="1050" dirty="0">
                          <a:solidFill>
                            <a:schemeClr val="tx1"/>
                          </a:solidFill>
                          <a:latin typeface="+mn-ea"/>
                          <a:ea typeface="+mn-ea"/>
                        </a:rPr>
                        <a:t>・地域住民や関係者との対話・協働を重視し、連携して取り組める方</a:t>
                      </a:r>
                    </a:p>
                    <a:p>
                      <a:r>
                        <a:rPr kumimoji="1" lang="ja-JP" altLang="en-US" sz="1050" dirty="0">
                          <a:solidFill>
                            <a:schemeClr val="tx1"/>
                          </a:solidFill>
                          <a:latin typeface="+mn-ea"/>
                          <a:ea typeface="+mn-ea"/>
                        </a:rPr>
                        <a:t>・アートやデザインへの関心が高く、イベントの企画運営を通して地域と県外の両方へ地域の文化振興や価値の生成に貢献できる方</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952484"/>
                  </a:ext>
                </a:extLst>
              </a:tr>
              <a:tr h="370840">
                <a:tc>
                  <a:txBody>
                    <a:bodyPr/>
                    <a:lstStyle/>
                    <a:p>
                      <a:r>
                        <a:rPr kumimoji="1" lang="ja-JP" altLang="en-US" sz="1050" b="1" dirty="0">
                          <a:solidFill>
                            <a:srgbClr val="826A4F"/>
                          </a:solidFill>
                          <a:latin typeface="+mn-ea"/>
                          <a:ea typeface="+mn-ea"/>
                        </a:rPr>
                        <a:t>募集対象者</a:t>
                      </a:r>
                    </a:p>
                    <a:p>
                      <a:endParaRPr kumimoji="1" lang="ja-JP" altLang="en-US" sz="1050" b="1" dirty="0">
                        <a:solidFill>
                          <a:srgbClr val="826A4F"/>
                        </a:solidFill>
                        <a:latin typeface="+mn-ea"/>
                        <a:ea typeface="+mn-ea"/>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・令和８年４月１日現在で、２０歳以上の方（概ね３５歳以下）</a:t>
                      </a:r>
                    </a:p>
                    <a:p>
                      <a:r>
                        <a:rPr kumimoji="1" lang="en-US" altLang="ja-JP" sz="1050" dirty="0">
                          <a:solidFill>
                            <a:schemeClr val="tx1"/>
                          </a:solidFill>
                          <a:latin typeface="+mn-ea"/>
                          <a:ea typeface="+mn-ea"/>
                        </a:rPr>
                        <a:t>※U</a:t>
                      </a:r>
                      <a:r>
                        <a:rPr kumimoji="1" lang="ja-JP" altLang="en-US" sz="1050" dirty="0">
                          <a:solidFill>
                            <a:schemeClr val="tx1"/>
                          </a:solidFill>
                          <a:latin typeface="+mn-ea"/>
                          <a:ea typeface="+mn-ea"/>
                        </a:rPr>
                        <a:t>ターン希望者、女性の方や家族での移住も大歓迎です</a:t>
                      </a:r>
                    </a:p>
                    <a:p>
                      <a:r>
                        <a:rPr kumimoji="1" lang="ja-JP" altLang="en-US" sz="1050" dirty="0">
                          <a:solidFill>
                            <a:schemeClr val="tx1"/>
                          </a:solidFill>
                          <a:latin typeface="+mn-ea"/>
                          <a:ea typeface="+mn-ea"/>
                        </a:rPr>
                        <a:t>・現在、都市圏等（地域要件等一定の基準があります）に住所を有し、地域おこし協力隊着任後に本市に移住ができる方（地域要件の詳細はお問い合わせください。）</a:t>
                      </a:r>
                    </a:p>
                    <a:p>
                      <a:r>
                        <a:rPr kumimoji="1" lang="ja-JP" altLang="en-US" sz="1050" dirty="0">
                          <a:solidFill>
                            <a:schemeClr val="tx1"/>
                          </a:solidFill>
                          <a:latin typeface="+mn-ea"/>
                          <a:ea typeface="+mn-ea"/>
                        </a:rPr>
                        <a:t>・パソコン（ワード、エクセル、パワーポイント等）が必須で使いこなせる方</a:t>
                      </a:r>
                    </a:p>
                    <a:p>
                      <a:r>
                        <a:rPr kumimoji="1" lang="ja-JP" altLang="en-US" sz="1050">
                          <a:solidFill>
                            <a:schemeClr val="tx1"/>
                          </a:solidFill>
                          <a:latin typeface="+mn-ea"/>
                          <a:ea typeface="+mn-ea"/>
                        </a:rPr>
                        <a:t>・</a:t>
                      </a:r>
                      <a:r>
                        <a:rPr kumimoji="1" lang="en-US" altLang="ja-JP" sz="1050" dirty="0">
                          <a:solidFill>
                            <a:schemeClr val="tx1"/>
                          </a:solidFill>
                          <a:latin typeface="+mn-ea"/>
                          <a:ea typeface="+mn-ea"/>
                        </a:rPr>
                        <a:t>Illustrator</a:t>
                      </a:r>
                      <a:r>
                        <a:rPr kumimoji="1" lang="ja-JP" altLang="en-US" sz="1050">
                          <a:solidFill>
                            <a:schemeClr val="tx1"/>
                          </a:solidFill>
                          <a:latin typeface="+mn-ea"/>
                          <a:ea typeface="+mn-ea"/>
                        </a:rPr>
                        <a:t>、</a:t>
                      </a:r>
                      <a:r>
                        <a:rPr kumimoji="1" lang="en-US" altLang="ja-JP" sz="1050" dirty="0">
                          <a:solidFill>
                            <a:schemeClr val="tx1"/>
                          </a:solidFill>
                          <a:latin typeface="+mn-ea"/>
                          <a:ea typeface="+mn-ea"/>
                        </a:rPr>
                        <a:t>Photoshop</a:t>
                      </a:r>
                      <a:r>
                        <a:rPr kumimoji="1" lang="ja-JP" altLang="en-US" sz="1050">
                          <a:solidFill>
                            <a:schemeClr val="tx1"/>
                          </a:solidFill>
                          <a:latin typeface="+mn-ea"/>
                          <a:ea typeface="+mn-ea"/>
                        </a:rPr>
                        <a:t>を一般レベルで使用できる方</a:t>
                      </a:r>
                    </a:p>
                    <a:p>
                      <a:r>
                        <a:rPr kumimoji="1" lang="ja-JP" altLang="en-US" sz="1050" dirty="0">
                          <a:solidFill>
                            <a:schemeClr val="tx1"/>
                          </a:solidFill>
                          <a:latin typeface="+mn-ea"/>
                          <a:ea typeface="+mn-ea"/>
                        </a:rPr>
                        <a:t>・普通自動車運転免許証をお持ちで、実際に運転ができる方</a:t>
                      </a:r>
                    </a:p>
                    <a:p>
                      <a:r>
                        <a:rPr kumimoji="1" lang="ja-JP" altLang="en-US" sz="1050" dirty="0">
                          <a:solidFill>
                            <a:schemeClr val="tx1"/>
                          </a:solidFill>
                          <a:latin typeface="+mn-ea"/>
                          <a:ea typeface="+mn-ea"/>
                        </a:rPr>
                        <a:t>・法令等を遵守し、公序良俗に反しない行動ができ、前橋市中心市街地地域おこし協力隊の方針を理解して活動できる方</a:t>
                      </a:r>
                    </a:p>
                    <a:p>
                      <a:r>
                        <a:rPr kumimoji="1" lang="ja-JP" altLang="en-US" sz="1050" dirty="0">
                          <a:solidFill>
                            <a:schemeClr val="tx1"/>
                          </a:solidFill>
                          <a:latin typeface="+mn-ea"/>
                          <a:ea typeface="+mn-ea"/>
                        </a:rPr>
                        <a:t>・協力隊としての活動が終了した後も本市に居住できる方</a:t>
                      </a:r>
                    </a:p>
                    <a:p>
                      <a:r>
                        <a:rPr kumimoji="1" lang="ja-JP" altLang="en-US" sz="1050" dirty="0">
                          <a:solidFill>
                            <a:schemeClr val="tx1"/>
                          </a:solidFill>
                          <a:latin typeface="+mn-ea"/>
                          <a:ea typeface="+mn-ea"/>
                        </a:rPr>
                        <a:t>・地方公務員法第１６条に規定する欠格事項に該当しない方</a:t>
                      </a:r>
                    </a:p>
                    <a:p>
                      <a:endParaRPr kumimoji="1" lang="ja-JP" altLang="en-US" sz="1050" dirty="0">
                        <a:solidFill>
                          <a:schemeClr val="tx1"/>
                        </a:solidFill>
                        <a:latin typeface="+mn-ea"/>
                        <a:ea typeface="+mn-ea"/>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望ましい経歴やスキル</a:t>
                      </a:r>
                      <a:r>
                        <a:rPr kumimoji="1" lang="en-US" altLang="ja-JP" sz="1050" dirty="0">
                          <a:solidFill>
                            <a:schemeClr val="tx1"/>
                          </a:solidFill>
                          <a:latin typeface="+mn-ea"/>
                          <a:ea typeface="+mn-ea"/>
                        </a:rPr>
                        <a:t>】</a:t>
                      </a:r>
                    </a:p>
                    <a:p>
                      <a:r>
                        <a:rPr kumimoji="1" lang="ja-JP" altLang="en-US" sz="1050">
                          <a:solidFill>
                            <a:schemeClr val="tx1"/>
                          </a:solidFill>
                          <a:latin typeface="+mn-ea"/>
                          <a:ea typeface="+mn-ea"/>
                        </a:rPr>
                        <a:t>・ブランディング、マーケティング、</a:t>
                      </a:r>
                      <a:r>
                        <a:rPr kumimoji="1" lang="en-US" altLang="ja-JP" sz="1050" dirty="0">
                          <a:solidFill>
                            <a:schemeClr val="tx1"/>
                          </a:solidFill>
                          <a:latin typeface="+mn-ea"/>
                          <a:ea typeface="+mn-ea"/>
                        </a:rPr>
                        <a:t>PR</a:t>
                      </a:r>
                      <a:r>
                        <a:rPr kumimoji="1" lang="ja-JP" altLang="en-US" sz="1050">
                          <a:solidFill>
                            <a:schemeClr val="tx1"/>
                          </a:solidFill>
                          <a:latin typeface="+mn-ea"/>
                          <a:ea typeface="+mn-ea"/>
                        </a:rPr>
                        <a:t>、経理、マネジメントの業務に携わった経験がある</a:t>
                      </a:r>
                    </a:p>
                    <a:p>
                      <a:r>
                        <a:rPr kumimoji="1" lang="ja-JP" altLang="en-US" sz="1050" dirty="0">
                          <a:solidFill>
                            <a:schemeClr val="tx1"/>
                          </a:solidFill>
                          <a:latin typeface="+mn-ea"/>
                          <a:ea typeface="+mn-ea"/>
                        </a:rPr>
                        <a:t>・文章やイラストの制作が得意で</a:t>
                      </a:r>
                      <a:r>
                        <a:rPr kumimoji="1" lang="en-US" altLang="ja-JP" sz="1050" dirty="0">
                          <a:solidFill>
                            <a:schemeClr val="tx1"/>
                          </a:solidFill>
                          <a:latin typeface="+mn-ea"/>
                          <a:ea typeface="+mn-ea"/>
                        </a:rPr>
                        <a:t>SNS</a:t>
                      </a:r>
                      <a:r>
                        <a:rPr kumimoji="1" lang="ja-JP" altLang="en-US" sz="1050" dirty="0">
                          <a:solidFill>
                            <a:schemeClr val="tx1"/>
                          </a:solidFill>
                          <a:latin typeface="+mn-ea"/>
                          <a:ea typeface="+mn-ea"/>
                        </a:rPr>
                        <a:t>を使って情報発信できる</a:t>
                      </a:r>
                    </a:p>
                    <a:p>
                      <a:r>
                        <a:rPr kumimoji="1" lang="ja-JP" altLang="en-US" sz="1050" dirty="0">
                          <a:solidFill>
                            <a:schemeClr val="tx1"/>
                          </a:solidFill>
                          <a:latin typeface="+mn-ea"/>
                          <a:ea typeface="+mn-ea"/>
                        </a:rPr>
                        <a:t>・外国語（英語）が日常会話レベルで話せる</a:t>
                      </a:r>
                    </a:p>
                    <a:p>
                      <a:r>
                        <a:rPr kumimoji="1" lang="ja-JP" altLang="en-US" sz="1050" dirty="0">
                          <a:solidFill>
                            <a:schemeClr val="tx1"/>
                          </a:solidFill>
                          <a:latin typeface="+mn-ea"/>
                          <a:ea typeface="+mn-ea"/>
                        </a:rPr>
                        <a:t>・簿記検定、秘書検定資格保有者で実務経験者</a:t>
                      </a:r>
                    </a:p>
                    <a:p>
                      <a:r>
                        <a:rPr kumimoji="1" lang="ja-JP" altLang="en-US" sz="1050" dirty="0">
                          <a:solidFill>
                            <a:schemeClr val="tx1"/>
                          </a:solidFill>
                          <a:latin typeface="+mn-ea"/>
                          <a:ea typeface="+mn-ea"/>
                        </a:rPr>
                        <a:t>・宅地建物取引主任者資格保有者で実務経験者</a:t>
                      </a:r>
                      <a:endParaRPr kumimoji="1" lang="en-US" altLang="ja-JP" sz="1050" dirty="0">
                        <a:solidFill>
                          <a:schemeClr val="tx1"/>
                        </a:solidFill>
                        <a:latin typeface="+mn-ea"/>
                        <a:ea typeface="+mn-ea"/>
                      </a:endParaRPr>
                    </a:p>
                    <a:p>
                      <a:endParaRPr kumimoji="1" lang="ja-JP" altLang="en-US" sz="1050" dirty="0">
                        <a:solidFill>
                          <a:schemeClr val="tx1"/>
                        </a:solidFill>
                        <a:latin typeface="+mn-ea"/>
                        <a:ea typeface="+mn-ea"/>
                      </a:endParaRP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マインド・姿勢</a:t>
                      </a:r>
                      <a:r>
                        <a:rPr kumimoji="1" lang="en-US" altLang="ja-JP" sz="1050" dirty="0">
                          <a:solidFill>
                            <a:schemeClr val="tx1"/>
                          </a:solidFill>
                          <a:latin typeface="+mn-ea"/>
                          <a:ea typeface="+mn-ea"/>
                        </a:rPr>
                        <a:t>】</a:t>
                      </a:r>
                    </a:p>
                    <a:p>
                      <a:r>
                        <a:rPr kumimoji="1" lang="ja-JP" altLang="en-US" sz="1050" dirty="0">
                          <a:solidFill>
                            <a:schemeClr val="tx1"/>
                          </a:solidFill>
                          <a:latin typeface="+mn-ea"/>
                          <a:ea typeface="+mn-ea"/>
                        </a:rPr>
                        <a:t>・地域のコミュニティに積極的にとけこむ意欲があり人とのコミュニケーションが好きな方</a:t>
                      </a:r>
                    </a:p>
                    <a:p>
                      <a:r>
                        <a:rPr kumimoji="1" lang="ja-JP" altLang="en-US" sz="1050" dirty="0">
                          <a:solidFill>
                            <a:schemeClr val="tx1"/>
                          </a:solidFill>
                          <a:latin typeface="+mn-ea"/>
                          <a:ea typeface="+mn-ea"/>
                        </a:rPr>
                        <a:t>・クリエイティブな活動（アート、デザインなど）に興味がある方</a:t>
                      </a:r>
                    </a:p>
                    <a:p>
                      <a:r>
                        <a:rPr kumimoji="1" lang="ja-JP" altLang="en-US" sz="1050" dirty="0">
                          <a:solidFill>
                            <a:schemeClr val="tx1"/>
                          </a:solidFill>
                          <a:latin typeface="+mn-ea"/>
                          <a:ea typeface="+mn-ea"/>
                        </a:rPr>
                        <a:t>・イベントの企画運営に興味のある方</a:t>
                      </a:r>
                    </a:p>
                    <a:p>
                      <a:r>
                        <a:rPr kumimoji="1" lang="ja-JP" altLang="en-US" sz="1050" dirty="0">
                          <a:solidFill>
                            <a:schemeClr val="tx1"/>
                          </a:solidFill>
                          <a:latin typeface="+mn-ea"/>
                          <a:ea typeface="+mn-ea"/>
                        </a:rPr>
                        <a:t>・まちづくりに興味がある方、多様性に寛容な方</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098889"/>
                  </a:ext>
                </a:extLst>
              </a:tr>
              <a:tr h="370840">
                <a:tc>
                  <a:txBody>
                    <a:bodyPr/>
                    <a:lstStyle/>
                    <a:p>
                      <a:r>
                        <a:rPr kumimoji="1" lang="ja-JP" altLang="en-US" sz="1050" b="1" dirty="0">
                          <a:solidFill>
                            <a:srgbClr val="826A4F"/>
                          </a:solidFill>
                          <a:latin typeface="+mn-ea"/>
                          <a:ea typeface="+mn-ea"/>
                        </a:rPr>
                        <a:t>募集人数</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１名</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166024"/>
                  </a:ext>
                </a:extLst>
              </a:tr>
              <a:tr h="370840">
                <a:tc>
                  <a:txBody>
                    <a:bodyPr/>
                    <a:lstStyle/>
                    <a:p>
                      <a:r>
                        <a:rPr kumimoji="1" lang="ja-JP" altLang="en-US" sz="1050" b="1" dirty="0">
                          <a:solidFill>
                            <a:srgbClr val="826A4F"/>
                          </a:solidFill>
                          <a:latin typeface="+mn-ea"/>
                          <a:ea typeface="+mn-ea"/>
                        </a:rPr>
                        <a:t>市との雇用関係</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なし（地域おこし協力隊として本市が委嘱し、（一社）前橋まちなかエージェンシーの一員として活動していただきます。）</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332762"/>
                  </a:ext>
                </a:extLst>
              </a:tr>
            </a:tbl>
          </a:graphicData>
        </a:graphic>
      </p:graphicFrame>
      <p:sp>
        <p:nvSpPr>
          <p:cNvPr id="6" name="テキスト ボックス 5"/>
          <p:cNvSpPr txBox="1"/>
          <p:nvPr/>
        </p:nvSpPr>
        <p:spPr>
          <a:xfrm>
            <a:off x="3179931" y="9537367"/>
            <a:ext cx="486030"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- 07 -</a:t>
            </a:r>
            <a:endParaRPr kumimoji="1" lang="ja-JP" altLang="en-US" sz="1000" dirty="0">
              <a:solidFill>
                <a:schemeClr val="bg1"/>
              </a:solidFill>
              <a:latin typeface="Showcard Gothic" panose="04020904020102020604" pitchFamily="82" charset="0"/>
            </a:endParaRPr>
          </a:p>
        </p:txBody>
      </p:sp>
      <p:sp>
        <p:nvSpPr>
          <p:cNvPr id="2" name="TextBox 1">
            <a:extLst>
              <a:ext uri="{FF2B5EF4-FFF2-40B4-BE49-F238E27FC236}">
                <a16:creationId xmlns:a16="http://schemas.microsoft.com/office/drawing/2014/main" id="{1D935996-C4FB-296F-BB8A-6A008B976A8D}"/>
              </a:ext>
            </a:extLst>
          </p:cNvPr>
          <p:cNvSpPr txBox="1"/>
          <p:nvPr/>
        </p:nvSpPr>
        <p:spPr>
          <a:xfrm>
            <a:off x="4952999" y="171450"/>
            <a:ext cx="1457325" cy="46166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ja-JP" altLang="en-US" sz="2400">
                <a:solidFill>
                  <a:srgbClr val="FF0000"/>
                </a:solidFill>
                <a:ea typeface="游ゴシック"/>
              </a:rPr>
              <a:t>参考</a:t>
            </a:r>
            <a:endParaRPr lang="en-US" sz="2400">
              <a:solidFill>
                <a:srgbClr val="FF0000"/>
              </a:solidFill>
              <a:ea typeface="游ゴシック"/>
            </a:endParaRPr>
          </a:p>
        </p:txBody>
      </p:sp>
    </p:spTree>
    <p:extLst>
      <p:ext uri="{BB962C8B-B14F-4D97-AF65-F5344CB8AC3E}">
        <p14:creationId xmlns:p14="http://schemas.microsoft.com/office/powerpoint/2010/main" val="177124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2021-40F9-F739-2632-5E7ABA2E295D}"/>
            </a:ext>
          </a:extLst>
        </p:cNvPr>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998648680"/>
              </p:ext>
            </p:extLst>
          </p:nvPr>
        </p:nvGraphicFramePr>
        <p:xfrm>
          <a:off x="280848" y="765862"/>
          <a:ext cx="6296299" cy="7343171"/>
        </p:xfrm>
        <a:graphic>
          <a:graphicData uri="http://schemas.openxmlformats.org/drawingml/2006/table">
            <a:tbl>
              <a:tblPr firstRow="1" bandRow="1">
                <a:tableStyleId>{5C22544A-7EE6-4342-B048-85BDC9FD1C3A}</a:tableStyleId>
              </a:tblPr>
              <a:tblGrid>
                <a:gridCol w="1780956">
                  <a:extLst>
                    <a:ext uri="{9D8B030D-6E8A-4147-A177-3AD203B41FA5}">
                      <a16:colId xmlns:a16="http://schemas.microsoft.com/office/drawing/2014/main" val="3706147777"/>
                    </a:ext>
                  </a:extLst>
                </a:gridCol>
                <a:gridCol w="4515343">
                  <a:extLst>
                    <a:ext uri="{9D8B030D-6E8A-4147-A177-3AD203B41FA5}">
                      <a16:colId xmlns:a16="http://schemas.microsoft.com/office/drawing/2014/main" val="500040102"/>
                    </a:ext>
                  </a:extLst>
                </a:gridCol>
              </a:tblGrid>
              <a:tr h="4092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spc="-30" dirty="0">
                          <a:solidFill>
                            <a:srgbClr val="826A4F"/>
                          </a:solidFill>
                          <a:effectLst/>
                          <a:latin typeface="+mn-ea"/>
                          <a:ea typeface="+mn-ea"/>
                          <a:cs typeface="+mn-cs"/>
                        </a:rPr>
                        <a:t>任用期間</a:t>
                      </a:r>
                      <a:endParaRPr lang="ja-JP" altLang="ja-JP" sz="1050" b="1" dirty="0">
                        <a:solidFill>
                          <a:srgbClr val="826A4F"/>
                        </a:solidFill>
                        <a:effectLst/>
                        <a:latin typeface="+mn-ea"/>
                        <a:ea typeface="+mn-ea"/>
                        <a:cs typeface="A-OTF UD新ゴ Pr6N L"/>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effectLst/>
                          <a:latin typeface="+mn-ea"/>
                          <a:ea typeface="+mn-ea"/>
                          <a:cs typeface="A-OTF UD新ゴ Pr6N L"/>
                        </a:rPr>
                        <a:t>委嘱期間は１年以内とし、必要に応じて最長３年まで更新することができます。</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684874"/>
                  </a:ext>
                </a:extLst>
              </a:tr>
              <a:tr h="409253">
                <a:tc>
                  <a:txBody>
                    <a:bodyPr/>
                    <a:lstStyle/>
                    <a:p>
                      <a:r>
                        <a:rPr kumimoji="1" lang="ja-JP" altLang="en-US" sz="1050" b="1" dirty="0">
                          <a:solidFill>
                            <a:srgbClr val="826A4F"/>
                          </a:solidFill>
                        </a:rPr>
                        <a:t>活動場所</a:t>
                      </a:r>
                    </a:p>
                    <a:p>
                      <a:endParaRPr kumimoji="1" lang="ja-JP" altLang="en-US" sz="1050" b="1" dirty="0">
                        <a:solidFill>
                          <a:srgbClr val="826A4F"/>
                        </a:solidFill>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rPr>
                        <a:t>前橋市内（ただし、研修等により市外へ出張する場合があります。）</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952484"/>
                  </a:ext>
                </a:extLst>
              </a:tr>
              <a:tr h="725493">
                <a:tc>
                  <a:txBody>
                    <a:bodyPr/>
                    <a:lstStyle/>
                    <a:p>
                      <a:r>
                        <a:rPr kumimoji="1" lang="ja-JP" altLang="en-US" sz="1050" b="1" dirty="0">
                          <a:solidFill>
                            <a:srgbClr val="826A4F"/>
                          </a:solidFill>
                        </a:rPr>
                        <a:t>活動時間等</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rPr>
                        <a:t>・（一社）前橋まちなかエージェンシーと協議をすることとし、１ヶ月あたり１２０時間（６時間</a:t>
                      </a:r>
                      <a:r>
                        <a:rPr kumimoji="1" lang="en-US" altLang="ja-JP" sz="1050" dirty="0">
                          <a:solidFill>
                            <a:schemeClr val="tx1"/>
                          </a:solidFill>
                        </a:rPr>
                        <a:t>×</a:t>
                      </a:r>
                      <a:r>
                        <a:rPr kumimoji="1" lang="ja-JP" altLang="en-US" sz="1050" dirty="0">
                          <a:solidFill>
                            <a:schemeClr val="tx1"/>
                          </a:solidFill>
                        </a:rPr>
                        <a:t>２０日）の範囲で調整します。</a:t>
                      </a:r>
                    </a:p>
                    <a:p>
                      <a:r>
                        <a:rPr kumimoji="1" lang="ja-JP" altLang="en-US" sz="1050" dirty="0">
                          <a:solidFill>
                            <a:schemeClr val="tx1"/>
                          </a:solidFill>
                        </a:rPr>
                        <a:t>・休日は、土・日曜日、祝祭日、年末年始。ただし、業務内容等によっては、時間外や休日に勤務することがあります。</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098889"/>
                  </a:ext>
                </a:extLst>
              </a:tr>
              <a:tr h="1199854">
                <a:tc>
                  <a:txBody>
                    <a:bodyPr/>
                    <a:lstStyle/>
                    <a:p>
                      <a:r>
                        <a:rPr kumimoji="1" lang="ja-JP" altLang="en-US" sz="1050" b="1" dirty="0">
                          <a:solidFill>
                            <a:srgbClr val="826A4F"/>
                          </a:solidFill>
                        </a:rPr>
                        <a:t>報償費等</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a:solidFill>
                            <a:schemeClr val="tx1"/>
                          </a:solidFill>
                        </a:rPr>
                        <a:t>・報償費は、月額</a:t>
                      </a:r>
                      <a:r>
                        <a:rPr lang="ja-JP" altLang="en-US" sz="1050">
                          <a:solidFill>
                            <a:schemeClr val="tx1"/>
                          </a:solidFill>
                        </a:rPr>
                        <a:t>２６６，６４０</a:t>
                      </a:r>
                      <a:r>
                        <a:rPr kumimoji="1" lang="ja-JP" altLang="en-US" sz="1050">
                          <a:solidFill>
                            <a:schemeClr val="tx1"/>
                          </a:solidFill>
                        </a:rPr>
                        <a:t>円（前橋市中心市街地地域おこし協力隊実施要綱第７条第１項）とします。</a:t>
                      </a:r>
                    </a:p>
                    <a:p>
                      <a:pPr lvl="0" algn="l">
                        <a:lnSpc>
                          <a:spcPct val="100000"/>
                        </a:lnSpc>
                        <a:spcBef>
                          <a:spcPts val="0"/>
                        </a:spcBef>
                        <a:spcAft>
                          <a:spcPts val="0"/>
                        </a:spcAft>
                        <a:buNone/>
                      </a:pPr>
                      <a:r>
                        <a:rPr lang="ja-JP" sz="1050" b="0" i="0" u="none" strike="noStrike" noProof="0">
                          <a:solidFill>
                            <a:schemeClr val="tx1"/>
                          </a:solidFill>
                          <a:latin typeface="游ゴシック"/>
                          <a:ea typeface="游ゴシック"/>
                        </a:rPr>
                        <a:t>※</a:t>
                      </a:r>
                      <a:r>
                        <a:rPr lang="ja-JP" sz="1050" b="0" i="0" u="none" strike="noStrike" noProof="0">
                          <a:solidFill>
                            <a:schemeClr val="tx1"/>
                          </a:solidFill>
                        </a:rPr>
                        <a:t>国の地域おこし協力隊推進要綱の改正に基づき、報償費</a:t>
                      </a:r>
                      <a:r>
                        <a:rPr lang="ja-JP" altLang="en-US" sz="1050" b="0" i="0" u="none" strike="noStrike" noProof="0">
                          <a:solidFill>
                            <a:schemeClr val="tx1"/>
                          </a:solidFill>
                        </a:rPr>
                        <a:t>は</a:t>
                      </a:r>
                      <a:r>
                        <a:rPr lang="ja-JP" sz="1050" b="0" i="0" u="none" strike="noStrike" noProof="0">
                          <a:solidFill>
                            <a:schemeClr val="tx1"/>
                          </a:solidFill>
                        </a:rPr>
                        <a:t>改定</a:t>
                      </a:r>
                      <a:r>
                        <a:rPr lang="ja-JP" altLang="en-US" sz="1050" b="0" i="0" u="none" strike="noStrike" noProof="0">
                          <a:solidFill>
                            <a:schemeClr val="tx1"/>
                          </a:solidFill>
                        </a:rPr>
                        <a:t>となる</a:t>
                      </a:r>
                      <a:r>
                        <a:rPr lang="ja-JP" sz="1050" b="0" i="0" u="none" strike="noStrike" noProof="0">
                          <a:solidFill>
                            <a:schemeClr val="tx1"/>
                          </a:solidFill>
                        </a:rPr>
                        <a:t>場合があります。</a:t>
                      </a:r>
                      <a:endParaRPr lang="ja-JP" altLang="en-US" sz="1100" b="0" i="0" u="none" strike="noStrike" noProof="0">
                        <a:solidFill>
                          <a:schemeClr val="tx1"/>
                        </a:solidFill>
                        <a:latin typeface="Segoe UI"/>
                        <a:ea typeface="游ゴシック"/>
                      </a:endParaRPr>
                    </a:p>
                    <a:p>
                      <a:r>
                        <a:rPr kumimoji="1" lang="en-US" altLang="ja-JP" sz="1050" dirty="0">
                          <a:solidFill>
                            <a:schemeClr val="tx1"/>
                          </a:solidFill>
                        </a:rPr>
                        <a:t>※</a:t>
                      </a:r>
                      <a:r>
                        <a:rPr kumimoji="1" lang="ja-JP" altLang="en-US" sz="1050" dirty="0">
                          <a:solidFill>
                            <a:schemeClr val="tx1"/>
                          </a:solidFill>
                        </a:rPr>
                        <a:t>支給時には、源泉所得税が控除されます。ただし、当該月における活動時間が１２０時間に満たない場合は、実活動時間に応じて算出した額を支給します。</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166024"/>
                  </a:ext>
                </a:extLst>
              </a:tr>
              <a:tr h="1562604">
                <a:tc>
                  <a:txBody>
                    <a:bodyPr/>
                    <a:lstStyle/>
                    <a:p>
                      <a:r>
                        <a:rPr kumimoji="1" lang="ja-JP" altLang="en-US" sz="1050" b="1" dirty="0">
                          <a:solidFill>
                            <a:srgbClr val="826A4F"/>
                          </a:solidFill>
                        </a:rPr>
                        <a:t>活動費</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rPr>
                        <a:t>活動に必要な経費は、予算の範囲内で一部助成します。</a:t>
                      </a:r>
                      <a:br>
                        <a:rPr kumimoji="1" lang="ja-JP" altLang="en-US" sz="1050" dirty="0">
                          <a:solidFill>
                            <a:schemeClr val="tx1"/>
                          </a:solidFill>
                        </a:rPr>
                      </a:br>
                      <a:r>
                        <a:rPr kumimoji="1" lang="ja-JP" altLang="en-US" sz="1050" dirty="0">
                          <a:solidFill>
                            <a:schemeClr val="tx1"/>
                          </a:solidFill>
                        </a:rPr>
                        <a:t>・社会保険（健康保険、厚生年金、雇用保険等）への加入（社会保険料は報償費から天引きされます。）</a:t>
                      </a:r>
                      <a:endParaRPr kumimoji="1" lang="en-US" altLang="ja-JP" sz="1050" dirty="0">
                        <a:solidFill>
                          <a:schemeClr val="tx1"/>
                        </a:solidFill>
                      </a:endParaRPr>
                    </a:p>
                    <a:p>
                      <a:r>
                        <a:rPr kumimoji="1" lang="ja-JP" altLang="en-US" sz="1050" dirty="0">
                          <a:solidFill>
                            <a:schemeClr val="tx1"/>
                          </a:solidFill>
                        </a:rPr>
                        <a:t>・住宅借上料に対する助成</a:t>
                      </a:r>
                      <a:br>
                        <a:rPr kumimoji="1" lang="ja-JP" altLang="en-US" sz="1050" dirty="0">
                          <a:solidFill>
                            <a:schemeClr val="tx1"/>
                          </a:solidFill>
                        </a:rPr>
                      </a:br>
                      <a:r>
                        <a:rPr kumimoji="1" lang="ja-JP" altLang="en-US" sz="1050" dirty="0">
                          <a:solidFill>
                            <a:schemeClr val="tx1"/>
                          </a:solidFill>
                        </a:rPr>
                        <a:t>・車両の燃料費等に対する助成</a:t>
                      </a:r>
                    </a:p>
                    <a:p>
                      <a:r>
                        <a:rPr kumimoji="1" lang="ja-JP" altLang="en-US" sz="1050" dirty="0">
                          <a:solidFill>
                            <a:schemeClr val="tx1"/>
                          </a:solidFill>
                        </a:rPr>
                        <a:t>・研修等の参加に対する助成</a:t>
                      </a:r>
                    </a:p>
                    <a:p>
                      <a:r>
                        <a:rPr kumimoji="1" lang="ja-JP" altLang="en-US" sz="1050" dirty="0">
                          <a:solidFill>
                            <a:schemeClr val="tx1"/>
                          </a:solidFill>
                        </a:rPr>
                        <a:t>・その他活動に必要な経費に対する助成</a:t>
                      </a:r>
                    </a:p>
                    <a:p>
                      <a:r>
                        <a:rPr kumimoji="1" lang="en-US" altLang="ja-JP" sz="1050" dirty="0">
                          <a:solidFill>
                            <a:schemeClr val="tx1"/>
                          </a:solidFill>
                        </a:rPr>
                        <a:t>※</a:t>
                      </a:r>
                      <a:r>
                        <a:rPr kumimoji="1" lang="ja-JP" altLang="en-US" sz="1050" dirty="0">
                          <a:solidFill>
                            <a:schemeClr val="tx1"/>
                          </a:solidFill>
                        </a:rPr>
                        <a:t>活動費の支給に関する詳細は、（一社）前橋まちなかエージェンシーと協議してください。本人の状況や生活環境によって柔軟に判断します。</a:t>
                      </a:r>
                      <a:endParaRPr kumimoji="1" lang="en-US" altLang="ja-JP" sz="1050" dirty="0">
                        <a:solidFill>
                          <a:schemeClr val="tx1"/>
                        </a:solidFill>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396333"/>
                  </a:ext>
                </a:extLst>
              </a:tr>
              <a:tr h="2622937">
                <a:tc>
                  <a:txBody>
                    <a:bodyPr/>
                    <a:lstStyle/>
                    <a:p>
                      <a:r>
                        <a:rPr kumimoji="1" lang="ja-JP" altLang="en-US" sz="1050" b="1" dirty="0">
                          <a:solidFill>
                            <a:srgbClr val="826A4F"/>
                          </a:solidFill>
                          <a:latin typeface="+mn-ea"/>
                          <a:ea typeface="+mn-ea"/>
                        </a:rPr>
                        <a:t>応募方法</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dirty="0">
                          <a:solidFill>
                            <a:schemeClr val="tx1"/>
                          </a:solidFill>
                          <a:latin typeface="+mn-ea"/>
                          <a:ea typeface="+mn-ea"/>
                        </a:rPr>
                        <a:t>本要項を必ずご確認のうえ、応募用紙及び必要書類を以下のとおりご提出ください。</a:t>
                      </a: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提出書類</a:t>
                      </a:r>
                      <a:r>
                        <a:rPr kumimoji="1" lang="en-US" altLang="ja-JP" sz="1050" dirty="0">
                          <a:solidFill>
                            <a:schemeClr val="tx1"/>
                          </a:solidFill>
                          <a:latin typeface="+mn-ea"/>
                          <a:ea typeface="+mn-ea"/>
                        </a:rPr>
                        <a:t>】</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）前橋市中心市街地地域おこし協力隊 応募用紙</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2</a:t>
                      </a:r>
                      <a:r>
                        <a:rPr kumimoji="1" lang="ja-JP" altLang="en-US" sz="1050" dirty="0">
                          <a:solidFill>
                            <a:schemeClr val="tx1"/>
                          </a:solidFill>
                          <a:latin typeface="+mn-ea"/>
                          <a:ea typeface="+mn-ea"/>
                        </a:rPr>
                        <a:t>）住民票抄本（住所・氏名・生年月日・性別が分かるもの）</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3</a:t>
                      </a:r>
                      <a:r>
                        <a:rPr kumimoji="1" lang="ja-JP" altLang="en-US" sz="1050" dirty="0">
                          <a:solidFill>
                            <a:schemeClr val="tx1"/>
                          </a:solidFill>
                          <a:latin typeface="+mn-ea"/>
                          <a:ea typeface="+mn-ea"/>
                        </a:rPr>
                        <a:t>）運転免許証の写し</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4</a:t>
                      </a:r>
                      <a:r>
                        <a:rPr kumimoji="1" lang="ja-JP" altLang="en-US" sz="1050" dirty="0">
                          <a:solidFill>
                            <a:schemeClr val="tx1"/>
                          </a:solidFill>
                          <a:latin typeface="+mn-ea"/>
                          <a:ea typeface="+mn-ea"/>
                        </a:rPr>
                        <a:t>）顔写真付き履歴書（過去の職歴等が分かるもの・任意書式）</a:t>
                      </a:r>
                    </a:p>
                    <a:p>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提出方法</a:t>
                      </a:r>
                      <a:r>
                        <a:rPr kumimoji="1" lang="en-US" altLang="ja-JP" sz="1050" dirty="0">
                          <a:solidFill>
                            <a:schemeClr val="tx1"/>
                          </a:solidFill>
                          <a:latin typeface="+mn-ea"/>
                          <a:ea typeface="+mn-ea"/>
                        </a:rPr>
                        <a:t>】</a:t>
                      </a:r>
                    </a:p>
                    <a:p>
                      <a:r>
                        <a:rPr kumimoji="1" lang="ja-JP" altLang="en-US" sz="1050" dirty="0">
                          <a:solidFill>
                            <a:schemeClr val="tx1"/>
                          </a:solidFill>
                          <a:latin typeface="+mn-ea"/>
                          <a:ea typeface="+mn-ea"/>
                        </a:rPr>
                        <a:t>　以下のいずれかの方法でご提出ください。　</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1</a:t>
                      </a:r>
                      <a:r>
                        <a:rPr kumimoji="1" lang="ja-JP" altLang="en-US" sz="1050" dirty="0">
                          <a:solidFill>
                            <a:schemeClr val="tx1"/>
                          </a:solidFill>
                          <a:latin typeface="+mn-ea"/>
                          <a:ea typeface="+mn-ea"/>
                        </a:rPr>
                        <a:t>）メールでの提出の場合</a:t>
                      </a:r>
                    </a:p>
                    <a:p>
                      <a:r>
                        <a:rPr kumimoji="1" lang="ja-JP" altLang="en-US" sz="1050" dirty="0">
                          <a:solidFill>
                            <a:schemeClr val="tx1"/>
                          </a:solidFill>
                          <a:latin typeface="+mn-ea"/>
                          <a:ea typeface="+mn-ea"/>
                        </a:rPr>
                        <a:t>　前橋市産業経済部にぎわい商業課商業振興係</a:t>
                      </a:r>
                    </a:p>
                    <a:p>
                      <a:r>
                        <a:rPr kumimoji="1" lang="ja-JP" altLang="en-US" sz="1050" dirty="0">
                          <a:solidFill>
                            <a:schemeClr val="tx1"/>
                          </a:solidFill>
                          <a:latin typeface="+mn-ea"/>
                          <a:ea typeface="+mn-ea"/>
                        </a:rPr>
                        <a:t>　</a:t>
                      </a:r>
                      <a:r>
                        <a:rPr kumimoji="1" lang="en-US" altLang="ja-JP" sz="1050" dirty="0">
                          <a:solidFill>
                            <a:schemeClr val="tx1"/>
                          </a:solidFill>
                          <a:latin typeface="+mn-ea"/>
                          <a:ea typeface="+mn-ea"/>
                        </a:rPr>
                        <a:t>Mail</a:t>
                      </a:r>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nigiwai@city.maebashi.gunma.jp</a:t>
                      </a:r>
                    </a:p>
                    <a:p>
                      <a:r>
                        <a:rPr kumimoji="1" lang="ja-JP" altLang="en-US" sz="1050" dirty="0">
                          <a:solidFill>
                            <a:schemeClr val="tx1"/>
                          </a:solidFill>
                          <a:latin typeface="+mn-ea"/>
                          <a:ea typeface="+mn-ea"/>
                        </a:rPr>
                        <a:t>（</a:t>
                      </a:r>
                      <a:r>
                        <a:rPr kumimoji="1" lang="en-US" altLang="ja-JP" sz="1050" dirty="0">
                          <a:solidFill>
                            <a:schemeClr val="tx1"/>
                          </a:solidFill>
                          <a:latin typeface="+mn-ea"/>
                          <a:ea typeface="+mn-ea"/>
                        </a:rPr>
                        <a:t>2</a:t>
                      </a:r>
                      <a:r>
                        <a:rPr kumimoji="1" lang="ja-JP" altLang="en-US" sz="1050" dirty="0">
                          <a:solidFill>
                            <a:schemeClr val="tx1"/>
                          </a:solidFill>
                          <a:latin typeface="+mn-ea"/>
                          <a:ea typeface="+mn-ea"/>
                        </a:rPr>
                        <a:t>）郵送での提出の場合</a:t>
                      </a:r>
                    </a:p>
                    <a:p>
                      <a:r>
                        <a:rPr kumimoji="1" lang="ja-JP" altLang="en-US" sz="1050" dirty="0">
                          <a:solidFill>
                            <a:schemeClr val="tx1"/>
                          </a:solidFill>
                          <a:latin typeface="+mn-ea"/>
                          <a:ea typeface="+mn-ea"/>
                        </a:rPr>
                        <a:t>　〒</a:t>
                      </a:r>
                      <a:r>
                        <a:rPr kumimoji="1" lang="en-US" altLang="ja-JP" sz="1050" dirty="0">
                          <a:solidFill>
                            <a:schemeClr val="tx1"/>
                          </a:solidFill>
                          <a:latin typeface="+mn-ea"/>
                          <a:ea typeface="+mn-ea"/>
                        </a:rPr>
                        <a:t>371-0023</a:t>
                      </a:r>
                    </a:p>
                    <a:p>
                      <a:r>
                        <a:rPr kumimoji="1" lang="ja-JP" altLang="en-US" sz="1050" dirty="0">
                          <a:solidFill>
                            <a:schemeClr val="tx1"/>
                          </a:solidFill>
                          <a:latin typeface="+mn-ea"/>
                          <a:ea typeface="+mn-ea"/>
                        </a:rPr>
                        <a:t>　群馬県前橋市本町二丁目</a:t>
                      </a:r>
                      <a:r>
                        <a:rPr kumimoji="1" lang="en-US" altLang="ja-JP" sz="1050" dirty="0">
                          <a:solidFill>
                            <a:schemeClr val="tx1"/>
                          </a:solidFill>
                          <a:latin typeface="+mn-ea"/>
                          <a:ea typeface="+mn-ea"/>
                        </a:rPr>
                        <a:t>12-1</a:t>
                      </a:r>
                      <a:r>
                        <a:rPr kumimoji="1" lang="ja-JP" altLang="en-US" sz="1050" dirty="0">
                          <a:solidFill>
                            <a:schemeClr val="tx1"/>
                          </a:solidFill>
                          <a:latin typeface="+mn-ea"/>
                          <a:ea typeface="+mn-ea"/>
                        </a:rPr>
                        <a:t>　前橋プラザ元気</a:t>
                      </a:r>
                      <a:r>
                        <a:rPr kumimoji="1" lang="en-US" altLang="ja-JP" sz="1050" dirty="0">
                          <a:solidFill>
                            <a:schemeClr val="tx1"/>
                          </a:solidFill>
                          <a:latin typeface="+mn-ea"/>
                          <a:ea typeface="+mn-ea"/>
                        </a:rPr>
                        <a:t>21 1</a:t>
                      </a:r>
                      <a:r>
                        <a:rPr kumimoji="1" lang="ja-JP" altLang="en-US" sz="1050" dirty="0">
                          <a:solidFill>
                            <a:schemeClr val="tx1"/>
                          </a:solidFill>
                          <a:latin typeface="+mn-ea"/>
                          <a:ea typeface="+mn-ea"/>
                        </a:rPr>
                        <a:t>階</a:t>
                      </a:r>
                    </a:p>
                    <a:p>
                      <a:r>
                        <a:rPr kumimoji="1" lang="ja-JP" altLang="en-US" sz="1050" dirty="0">
                          <a:solidFill>
                            <a:schemeClr val="tx1"/>
                          </a:solidFill>
                          <a:latin typeface="+mn-ea"/>
                          <a:ea typeface="+mn-ea"/>
                        </a:rPr>
                        <a:t>　前橋市産業経済部にぎわい商業課　地域おこし協力隊担当者　宛</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332762"/>
                  </a:ext>
                </a:extLst>
              </a:tr>
              <a:tr h="362747">
                <a:tc>
                  <a:txBody>
                    <a:bodyPr/>
                    <a:lstStyle/>
                    <a:p>
                      <a:r>
                        <a:rPr kumimoji="1" lang="ja-JP" altLang="en-US" sz="1050" b="1" dirty="0">
                          <a:solidFill>
                            <a:srgbClr val="826A4F"/>
                          </a:solidFill>
                          <a:latin typeface="+mn-ea"/>
                          <a:ea typeface="+mn-ea"/>
                        </a:rPr>
                        <a:t>応募受付期間</a:t>
                      </a: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50">
                          <a:solidFill>
                            <a:schemeClr val="tx1"/>
                          </a:solidFill>
                          <a:latin typeface="+mn-ea"/>
                          <a:ea typeface="+mn-ea"/>
                        </a:rPr>
                        <a:t>応募期間確定後にホームページ等に掲載します。（概ね3月中旬以降）</a:t>
                      </a:r>
                      <a:endParaRPr kumimoji="1" lang="ja-JP" altLang="en-US" sz="1050" dirty="0">
                        <a:solidFill>
                          <a:schemeClr val="tx1"/>
                        </a:solidFill>
                        <a:latin typeface="+mn-ea"/>
                        <a:ea typeface="+mn-ea"/>
                      </a:endParaRPr>
                    </a:p>
                  </a:txBody>
                  <a:tcPr>
                    <a:lnL w="12700" cmpd="sng">
                      <a:noFill/>
                    </a:lnL>
                    <a:lnR w="12700" cmpd="sng">
                      <a:noFill/>
                    </a:lnR>
                    <a:lnT w="12700" cap="flat" cmpd="sng" algn="ctr">
                      <a:solidFill>
                        <a:srgbClr val="826A4F"/>
                      </a:solidFill>
                      <a:prstDash val="solid"/>
                      <a:round/>
                      <a:headEnd type="none" w="med" len="med"/>
                      <a:tailEnd type="none" w="med" len="med"/>
                    </a:lnT>
                    <a:lnB w="12700" cap="flat" cmpd="sng" algn="ctr">
                      <a:solidFill>
                        <a:srgbClr val="826A4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689878"/>
                  </a:ext>
                </a:extLst>
              </a:tr>
            </a:tbl>
          </a:graphicData>
        </a:graphic>
      </p:graphicFrame>
      <p:pic>
        <p:nvPicPr>
          <p:cNvPr id="54" name="Picture 3" descr="maebashi_machinami"/>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8907804"/>
            <a:ext cx="6858000" cy="5117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正方形/長方形 15">
            <a:extLst>
              <a:ext uri="{FF2B5EF4-FFF2-40B4-BE49-F238E27FC236}">
                <a16:creationId xmlns:a16="http://schemas.microsoft.com/office/drawing/2014/main" id="{6AEADFF4-8D67-C611-F0CC-6AB2DA958CF1}"/>
              </a:ext>
            </a:extLst>
          </p:cNvPr>
          <p:cNvSpPr>
            <a:spLocks noGrp="1" noRot="1" noMove="1" noResize="1" noEditPoints="1" noAdjustHandles="1" noChangeArrowheads="1" noChangeShapeType="1"/>
          </p:cNvSpPr>
          <p:nvPr/>
        </p:nvSpPr>
        <p:spPr>
          <a:xfrm>
            <a:off x="-2" y="9424657"/>
            <a:ext cx="6858000" cy="481343"/>
          </a:xfrm>
          <a:prstGeom prst="rect">
            <a:avLst/>
          </a:prstGeom>
          <a:solidFill>
            <a:srgbClr val="826A4F"/>
          </a:solidFill>
          <a:ln>
            <a:solidFill>
              <a:srgbClr val="82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79129" y="9537367"/>
            <a:ext cx="487634" cy="246221"/>
          </a:xfrm>
          <a:prstGeom prst="rect">
            <a:avLst/>
          </a:prstGeom>
          <a:noFill/>
        </p:spPr>
        <p:txBody>
          <a:bodyPr wrap="none" rtlCol="0">
            <a:spAutoFit/>
          </a:bodyPr>
          <a:lstStyle/>
          <a:p>
            <a:pPr algn="ctr"/>
            <a:r>
              <a:rPr kumimoji="1" lang="en-US" altLang="ja-JP" sz="1000" dirty="0">
                <a:solidFill>
                  <a:schemeClr val="bg1"/>
                </a:solidFill>
                <a:latin typeface="Showcard Gothic" panose="04020904020102020604" pitchFamily="82" charset="0"/>
              </a:rPr>
              <a:t>- 08 -</a:t>
            </a:r>
            <a:endParaRPr kumimoji="1" lang="ja-JP" altLang="en-US" sz="1000" dirty="0">
              <a:solidFill>
                <a:schemeClr val="bg1"/>
              </a:solidFill>
              <a:latin typeface="Showcard Gothic" panose="04020904020102020604" pitchFamily="82" charset="0"/>
            </a:endParaRPr>
          </a:p>
        </p:txBody>
      </p:sp>
      <p:sp>
        <p:nvSpPr>
          <p:cNvPr id="3" name="TextBox 2">
            <a:extLst>
              <a:ext uri="{FF2B5EF4-FFF2-40B4-BE49-F238E27FC236}">
                <a16:creationId xmlns:a16="http://schemas.microsoft.com/office/drawing/2014/main" id="{3DF42E69-68BB-FDB0-8010-377661EEB60C}"/>
              </a:ext>
            </a:extLst>
          </p:cNvPr>
          <p:cNvSpPr txBox="1"/>
          <p:nvPr/>
        </p:nvSpPr>
        <p:spPr>
          <a:xfrm>
            <a:off x="4952999" y="212985"/>
            <a:ext cx="1457325" cy="46166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algn="ctr"/>
            <a:r>
              <a:rPr lang="ja-JP" altLang="en-US" sz="2400">
                <a:solidFill>
                  <a:srgbClr val="FF0000"/>
                </a:solidFill>
                <a:ea typeface="游ゴシック"/>
              </a:rPr>
              <a:t>参考</a:t>
            </a:r>
            <a:endParaRPr lang="en-US" sz="2400">
              <a:solidFill>
                <a:srgbClr val="FF0000"/>
              </a:solidFill>
              <a:ea typeface="游ゴシック"/>
            </a:endParaRPr>
          </a:p>
        </p:txBody>
      </p:sp>
    </p:spTree>
    <p:extLst>
      <p:ext uri="{BB962C8B-B14F-4D97-AF65-F5344CB8AC3E}">
        <p14:creationId xmlns:p14="http://schemas.microsoft.com/office/powerpoint/2010/main" val="40529473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5F36561A58AA54D99E6E3E1D36EB52A" ma:contentTypeVersion="15" ma:contentTypeDescription="新しいドキュメントを作成します。" ma:contentTypeScope="" ma:versionID="ed0485c4909b3b874e2dd0357df4212c">
  <xsd:schema xmlns:xsd="http://www.w3.org/2001/XMLSchema" xmlns:xs="http://www.w3.org/2001/XMLSchema" xmlns:p="http://schemas.microsoft.com/office/2006/metadata/properties" xmlns:ns2="e8f7edb7-df36-41e4-b0e9-dbf4e26f1a20" xmlns:ns3="b3536974-9fce-4a35-afcf-ef12334c33a6" targetNamespace="http://schemas.microsoft.com/office/2006/metadata/properties" ma:root="true" ma:fieldsID="a84ddd37aefc7596c8078f11ec8858dc" ns2:_="" ns3:_="">
    <xsd:import namespace="e8f7edb7-df36-41e4-b0e9-dbf4e26f1a20"/>
    <xsd:import namespace="b3536974-9fce-4a35-afcf-ef12334c33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7edb7-df36-41e4-b0e9-dbf4e26f1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de0be0ea-2966-4b22-9820-15b7a2053ba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536974-9fce-4a35-afcf-ef12334c33a6"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581adc8e-0051-41d5-b79a-303e9c5d1be3}" ma:internalName="TaxCatchAll" ma:showField="CatchAllData" ma:web="b3536974-9fce-4a35-afcf-ef12334c3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536974-9fce-4a35-afcf-ef12334c33a6" xsi:nil="true"/>
    <lcf76f155ced4ddcb4097134ff3c332f xmlns="e8f7edb7-df36-41e4-b0e9-dbf4e26f1a2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C60C7C-C5F7-4FB5-AEA0-D556D19D5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7edb7-df36-41e4-b0e9-dbf4e26f1a20"/>
    <ds:schemaRef ds:uri="b3536974-9fce-4a35-afcf-ef12334c3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06765C-3C4E-4728-9476-C299EFE0DCD8}">
  <ds:schemaRefs>
    <ds:schemaRef ds:uri="http://schemas.microsoft.com/office/2006/metadata/properties"/>
    <ds:schemaRef ds:uri="http://schemas.microsoft.com/office/infopath/2007/PartnerControls"/>
    <ds:schemaRef ds:uri="b3536974-9fce-4a35-afcf-ef12334c33a6"/>
    <ds:schemaRef ds:uri="e8f7edb7-df36-41e4-b0e9-dbf4e26f1a20"/>
  </ds:schemaRefs>
</ds:datastoreItem>
</file>

<file path=customXml/itemProps3.xml><?xml version="1.0" encoding="utf-8"?>
<ds:datastoreItem xmlns:ds="http://schemas.openxmlformats.org/officeDocument/2006/customXml" ds:itemID="{FA4E0D41-4B57-496A-A455-3B924F520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3838</Words>
  <Application>Microsoft Office PowerPoint</Application>
  <PresentationFormat>A4 Paper (210x297 mm)</PresentationFormat>
  <Paragraphs>305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094pc064</cp:lastModifiedBy>
  <cp:revision>335</cp:revision>
  <dcterms:modified xsi:type="dcterms:W3CDTF">2026-02-09T00:20:39Z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0x01010025F36561A58AA54D99E6E3E1D36EB52A</vt:lpwstr>
  </property>
  <property fmtid="{D5CDD505-2E9C-101B-9397-08002B2CF9AE}" pid="3" name="MediaServiceImageTags">
    <vt:lpwstr/>
  </property>
</Properties>
</file>